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5" r:id="rId3"/>
    <p:sldId id="337" r:id="rId4"/>
    <p:sldId id="323" r:id="rId5"/>
    <p:sldId id="317" r:id="rId6"/>
    <p:sldId id="312" r:id="rId7"/>
    <p:sldId id="333" r:id="rId8"/>
    <p:sldId id="325" r:id="rId9"/>
    <p:sldId id="319" r:id="rId10"/>
    <p:sldId id="332" r:id="rId11"/>
    <p:sldId id="334" r:id="rId12"/>
    <p:sldId id="322" r:id="rId13"/>
    <p:sldId id="329" r:id="rId14"/>
    <p:sldId id="326" r:id="rId15"/>
    <p:sldId id="330" r:id="rId16"/>
    <p:sldId id="328" r:id="rId17"/>
    <p:sldId id="338" r:id="rId18"/>
    <p:sldId id="331" r:id="rId19"/>
    <p:sldId id="336" r:id="rId20"/>
    <p:sldId id="335" r:id="rId21"/>
    <p:sldId id="308" r:id="rId22"/>
    <p:sldId id="320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FCD"/>
    <a:srgbClr val="B9FFB9"/>
    <a:srgbClr val="C4FFA7"/>
    <a:srgbClr val="99FF66"/>
    <a:srgbClr val="FFFF99"/>
    <a:srgbClr val="E3F3DD"/>
    <a:srgbClr val="299F1D"/>
    <a:srgbClr val="FFE389"/>
    <a:srgbClr val="FFFF93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5" autoAdjust="0"/>
    <p:restoredTop sz="94620" autoAdjust="0"/>
  </p:normalViewPr>
  <p:slideViewPr>
    <p:cSldViewPr snapToGrid="0">
      <p:cViewPr varScale="1">
        <p:scale>
          <a:sx n="110" d="100"/>
          <a:sy n="110" d="100"/>
        </p:scale>
        <p:origin x="58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handoutMaster" Target="handoutMasters/handout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83FEF-03AC-4370-93A9-C8E7A280D1C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6467D-4E56-4022-B17E-D955A61E6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4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72AD5-18D5-4EF4-8976-C1A2A8429FD2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68747-A317-4959-A615-490CDD997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48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8747-A317-4959-A615-490CDD99762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11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8747-A317-4959-A615-490CDD9976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6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80BEB50-65DA-4659-9C30-1B895C0CC78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B97412-9537-4D09-A19F-91D089F45D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9473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EB50-65DA-4659-9C30-1B895C0CC78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412-9537-4D09-A19F-91D089F45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97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EB50-65DA-4659-9C30-1B895C0CC78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412-9537-4D09-A19F-91D089F45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30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EB50-65DA-4659-9C30-1B895C0CC78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412-9537-4D09-A19F-91D089F45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2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0BEB50-65DA-4659-9C30-1B895C0CC78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97412-9537-4D09-A19F-91D089F45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8471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EB50-65DA-4659-9C30-1B895C0CC78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412-9537-4D09-A19F-91D089F45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2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EB50-65DA-4659-9C30-1B895C0CC78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412-9537-4D09-A19F-91D089F45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8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EB50-65DA-4659-9C30-1B895C0CC78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412-9537-4D09-A19F-91D089F45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1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EB50-65DA-4659-9C30-1B895C0CC78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412-9537-4D09-A19F-91D089F45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2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0BEB50-65DA-4659-9C30-1B895C0CC78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97412-9537-4D09-A19F-91D089F45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986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0BEB50-65DA-4659-9C30-1B895C0CC78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97412-9537-4D09-A19F-91D089F45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976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80BEB50-65DA-4659-9C30-1B895C0CC78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3B97412-9537-4D09-A19F-91D089F45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529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1.gif" /><Relationship Id="rId5" Type="http://schemas.microsoft.com/office/2007/relationships/hdphoto" Target="../media/hdphoto2.wdp" /><Relationship Id="rId4" Type="http://schemas.openxmlformats.org/officeDocument/2006/relationships/image" Target="../media/image3.pn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8C2543D7-895E-4367-80D5-58B2B0A44D3E}"/>
              </a:ext>
            </a:extLst>
          </p:cNvPr>
          <p:cNvSpPr txBox="1">
            <a:spLocks/>
          </p:cNvSpPr>
          <p:nvPr/>
        </p:nvSpPr>
        <p:spPr>
          <a:xfrm>
            <a:off x="1228343" y="1207008"/>
            <a:ext cx="9735314" cy="4437888"/>
          </a:xfrm>
          <a:prstGeom prst="rect">
            <a:avLst/>
          </a:prstGeom>
          <a:solidFill>
            <a:srgbClr val="E3F3DD"/>
          </a:solidFill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8721" y="1057656"/>
            <a:ext cx="9774936" cy="2371344"/>
          </a:xfr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адаптация дополнительных общеобразовательных программ  для обучающихся с ОВЗ и детей-инвалидов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726" y="3674533"/>
            <a:ext cx="10750549" cy="2082799"/>
          </a:xfrm>
        </p:spPr>
        <p:txBody>
          <a:bodyPr>
            <a:normAutofit/>
          </a:bodyPr>
          <a:lstStyle/>
          <a:p>
            <a:pPr algn="r"/>
            <a:endParaRPr lang="ru-RU" sz="2800" dirty="0">
              <a:solidFill>
                <a:schemeClr val="bg1"/>
              </a:solidFill>
            </a:endParaRPr>
          </a:p>
          <a:p>
            <a:pPr algn="r"/>
            <a:endParaRPr lang="ru-RU" sz="2800" dirty="0">
              <a:solidFill>
                <a:schemeClr val="bg1"/>
              </a:solidFill>
            </a:endParaRPr>
          </a:p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10826496" y="138614"/>
            <a:ext cx="1149282" cy="1149282"/>
            <a:chOff x="6444208" y="620688"/>
            <a:chExt cx="864096" cy="864096"/>
          </a:xfrm>
        </p:grpSpPr>
        <p:sp>
          <p:nvSpPr>
            <p:cNvPr id="5" name="Овал 4"/>
            <p:cNvSpPr/>
            <p:nvPr/>
          </p:nvSpPr>
          <p:spPr>
            <a:xfrm>
              <a:off x="6444208" y="620688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48000" cap="flat" cmpd="thickThin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pic>
          <p:nvPicPr>
            <p:cNvPr id="6" name="Рисунок 5" descr="logo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5042" y="656890"/>
              <a:ext cx="806152" cy="790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3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>
            <a:extLst>
              <a:ext uri="{FF2B5EF4-FFF2-40B4-BE49-F238E27FC236}">
                <a16:creationId xmlns:a16="http://schemas.microsoft.com/office/drawing/2014/main" id="{40733CB8-340C-451D-9D46-C0A8E38DC46B}"/>
              </a:ext>
            </a:extLst>
          </p:cNvPr>
          <p:cNvSpPr txBox="1">
            <a:spLocks/>
          </p:cNvSpPr>
          <p:nvPr/>
        </p:nvSpPr>
        <p:spPr>
          <a:xfrm>
            <a:off x="715659" y="167233"/>
            <a:ext cx="11313584" cy="669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47950E4-D2BC-4398-AB74-654CAB81F17B}"/>
              </a:ext>
            </a:extLst>
          </p:cNvPr>
          <p:cNvSpPr txBox="1">
            <a:spLocks/>
          </p:cNvSpPr>
          <p:nvPr/>
        </p:nvSpPr>
        <p:spPr>
          <a:xfrm>
            <a:off x="405517" y="3541039"/>
            <a:ext cx="11623726" cy="115886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dirty="0"/>
          </a:p>
        </p:txBody>
      </p: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88833" y="68946"/>
            <a:ext cx="471755" cy="471755"/>
            <a:chOff x="6444208" y="620688"/>
            <a:chExt cx="864096" cy="864096"/>
          </a:xfrm>
        </p:grpSpPr>
        <p:sp>
          <p:nvSpPr>
            <p:cNvPr id="13" name="Овал 12"/>
            <p:cNvSpPr/>
            <p:nvPr/>
          </p:nvSpPr>
          <p:spPr>
            <a:xfrm>
              <a:off x="6444208" y="620688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48000" cap="flat" cmpd="thickThin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pic>
          <p:nvPicPr>
            <p:cNvPr id="14" name="Рисунок 13" descr="logo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5042" y="656890"/>
              <a:ext cx="806152" cy="790709"/>
            </a:xfrm>
            <a:prstGeom prst="rect">
              <a:avLst/>
            </a:prstGeom>
          </p:spPr>
        </p:pic>
      </p:grpSp>
      <p:sp>
        <p:nvSpPr>
          <p:cNvPr id="17" name="Содержимое 2">
            <a:extLst>
              <a:ext uri="{FF2B5EF4-FFF2-40B4-BE49-F238E27FC236}">
                <a16:creationId xmlns:a16="http://schemas.microsoft.com/office/drawing/2014/main" id="{E89EB13B-1EF6-4A73-A105-EC7DD2133D1E}"/>
              </a:ext>
            </a:extLst>
          </p:cNvPr>
          <p:cNvSpPr txBox="1">
            <a:spLocks/>
          </p:cNvSpPr>
          <p:nvPr/>
        </p:nvSpPr>
        <p:spPr>
          <a:xfrm>
            <a:off x="903468" y="834683"/>
            <a:ext cx="4974817" cy="561167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tx1"/>
                </a:solidFill>
              </a:rPr>
              <a:t>Особенности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особенности приема, переработки, хранения и использования информации;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специфическое формирование понятий;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снижение темпа деятельности;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снижение работоспособности при длительных умственных и физических нагрузках;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трудности адаптации к новым условиям;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ограничения возможностей полноценного социального взаимодействия.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A61E529-36E3-4886-B053-9F4640D5AADD}"/>
              </a:ext>
            </a:extLst>
          </p:cNvPr>
          <p:cNvSpPr txBox="1">
            <a:spLocks/>
          </p:cNvSpPr>
          <p:nvPr/>
        </p:nvSpPr>
        <p:spPr>
          <a:xfrm>
            <a:off x="792480" y="195037"/>
            <a:ext cx="10981509" cy="4771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/>
                </a:solidFill>
              </a:rPr>
              <a:t>Характерными для всех обучающихся с ОВЗ являются:</a:t>
            </a:r>
          </a:p>
        </p:txBody>
      </p:sp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id="{E89EB13B-1EF6-4A73-A105-EC7DD2133D1E}"/>
              </a:ext>
            </a:extLst>
          </p:cNvPr>
          <p:cNvSpPr txBox="1">
            <a:spLocks/>
          </p:cNvSpPr>
          <p:nvPr/>
        </p:nvSpPr>
        <p:spPr>
          <a:xfrm>
            <a:off x="6560260" y="855450"/>
            <a:ext cx="5353065" cy="55507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prstClr val="black"/>
                </a:solidFill>
              </a:rPr>
              <a:t>Потребности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использование вариативных методов предъявления материала;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уменьшение объема, упрощение содержания и дозирование информации;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повторение действий, упражнений, движений с обязательным наглядным подкреплением;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включение игровых элементов для повышения мотивации;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детализация и алгоритмизация действий с обязательным с комментированием;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использование схем, таблиц, памяток и др.;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поощрение достижений.</a:t>
            </a:r>
          </a:p>
        </p:txBody>
      </p:sp>
    </p:spTree>
    <p:extLst>
      <p:ext uri="{BB962C8B-B14F-4D97-AF65-F5344CB8AC3E}">
        <p14:creationId xmlns:p14="http://schemas.microsoft.com/office/powerpoint/2010/main" val="131035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A61E529-36E3-4886-B053-9F4640D5AADD}"/>
              </a:ext>
            </a:extLst>
          </p:cNvPr>
          <p:cNvSpPr txBox="1">
            <a:spLocks/>
          </p:cNvSpPr>
          <p:nvPr/>
        </p:nvSpPr>
        <p:spPr>
          <a:xfrm>
            <a:off x="809895" y="752983"/>
            <a:ext cx="10981509" cy="3617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Рекомендации ПМПК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9" t="2668" r="4365" b="6919"/>
          <a:stretch/>
        </p:blipFill>
        <p:spPr>
          <a:xfrm>
            <a:off x="809895" y="752982"/>
            <a:ext cx="4815842" cy="60919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3" r="1924" b="24952"/>
          <a:stretch/>
        </p:blipFill>
        <p:spPr>
          <a:xfrm>
            <a:off x="5718243" y="1114697"/>
            <a:ext cx="5106512" cy="5660572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547950E4-D2BC-4398-AB74-654CAB81F17B}"/>
              </a:ext>
            </a:extLst>
          </p:cNvPr>
          <p:cNvSpPr txBox="1">
            <a:spLocks/>
          </p:cNvSpPr>
          <p:nvPr/>
        </p:nvSpPr>
        <p:spPr>
          <a:xfrm>
            <a:off x="405517" y="3541039"/>
            <a:ext cx="11623726" cy="115886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dirty="0"/>
          </a:p>
        </p:txBody>
      </p: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88833" y="68946"/>
            <a:ext cx="471755" cy="471755"/>
            <a:chOff x="6444208" y="620688"/>
            <a:chExt cx="864096" cy="864096"/>
          </a:xfrm>
        </p:grpSpPr>
        <p:sp>
          <p:nvSpPr>
            <p:cNvPr id="13" name="Овал 12"/>
            <p:cNvSpPr/>
            <p:nvPr/>
          </p:nvSpPr>
          <p:spPr>
            <a:xfrm>
              <a:off x="6444208" y="620688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48000" cap="flat" cmpd="thickThin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pic>
          <p:nvPicPr>
            <p:cNvPr id="14" name="Рисунок 13" descr="logo1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5042" y="656890"/>
              <a:ext cx="806152" cy="790709"/>
            </a:xfrm>
            <a:prstGeom prst="rect">
              <a:avLst/>
            </a:prstGeom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818C9EB-FD33-4C77-802A-FC9F9D1D04A9}"/>
              </a:ext>
            </a:extLst>
          </p:cNvPr>
          <p:cNvSpPr txBox="1">
            <a:spLocks/>
          </p:cNvSpPr>
          <p:nvPr/>
        </p:nvSpPr>
        <p:spPr>
          <a:xfrm>
            <a:off x="978407" y="156682"/>
            <a:ext cx="10180540" cy="59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Адаптация дополнительных общеобразовательных программ  для обучающихся с ОВЗ и детей-инвалидов</a:t>
            </a:r>
          </a:p>
        </p:txBody>
      </p:sp>
      <p:sp>
        <p:nvSpPr>
          <p:cNvPr id="6" name="Овал 5"/>
          <p:cNvSpPr/>
          <p:nvPr/>
        </p:nvSpPr>
        <p:spPr>
          <a:xfrm>
            <a:off x="978407" y="4319451"/>
            <a:ext cx="2139261" cy="7402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18243" y="1045029"/>
            <a:ext cx="2502648" cy="8708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48271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547950E4-D2BC-4398-AB74-654CAB81F17B}"/>
              </a:ext>
            </a:extLst>
          </p:cNvPr>
          <p:cNvSpPr txBox="1">
            <a:spLocks/>
          </p:cNvSpPr>
          <p:nvPr/>
        </p:nvSpPr>
        <p:spPr>
          <a:xfrm>
            <a:off x="405517" y="3541039"/>
            <a:ext cx="11623726" cy="113220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11183794" y="138614"/>
            <a:ext cx="791984" cy="791984"/>
            <a:chOff x="6444208" y="620688"/>
            <a:chExt cx="864096" cy="864096"/>
          </a:xfrm>
        </p:grpSpPr>
        <p:sp>
          <p:nvSpPr>
            <p:cNvPr id="13" name="Овал 12"/>
            <p:cNvSpPr/>
            <p:nvPr/>
          </p:nvSpPr>
          <p:spPr>
            <a:xfrm>
              <a:off x="6444208" y="620688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48000" cap="flat" cmpd="thickThin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pic>
          <p:nvPicPr>
            <p:cNvPr id="14" name="Рисунок 13" descr="logo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5042" y="656890"/>
              <a:ext cx="806152" cy="790709"/>
            </a:xfrm>
            <a:prstGeom prst="rect">
              <a:avLst/>
            </a:prstGeom>
          </p:spPr>
        </p:pic>
      </p:grpSp>
      <p:sp>
        <p:nvSpPr>
          <p:cNvPr id="15" name="Объект 2">
            <a:extLst>
              <a:ext uri="{FF2B5EF4-FFF2-40B4-BE49-F238E27FC236}">
                <a16:creationId xmlns:a16="http://schemas.microsoft.com/office/drawing/2014/main" id="{ED811F89-27ED-4F16-94B2-821D6BA3CCB5}"/>
              </a:ext>
            </a:extLst>
          </p:cNvPr>
          <p:cNvSpPr txBox="1">
            <a:spLocks/>
          </p:cNvSpPr>
          <p:nvPr/>
        </p:nvSpPr>
        <p:spPr>
          <a:xfrm>
            <a:off x="895972" y="1059773"/>
            <a:ext cx="11057198" cy="5428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Обучающийся с нарушениями опорно-двигательного аппарата (НОДА)</a:t>
            </a:r>
          </a:p>
        </p:txBody>
      </p:sp>
      <p:sp>
        <p:nvSpPr>
          <p:cNvPr id="17" name="Содержимое 2">
            <a:extLst>
              <a:ext uri="{FF2B5EF4-FFF2-40B4-BE49-F238E27FC236}">
                <a16:creationId xmlns:a16="http://schemas.microsoft.com/office/drawing/2014/main" id="{E89EB13B-1EF6-4A73-A105-EC7DD2133D1E}"/>
              </a:ext>
            </a:extLst>
          </p:cNvPr>
          <p:cNvSpPr txBox="1">
            <a:spLocks/>
          </p:cNvSpPr>
          <p:nvPr/>
        </p:nvSpPr>
        <p:spPr>
          <a:xfrm>
            <a:off x="978407" y="2052927"/>
            <a:ext cx="10892329" cy="454381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Программа «Лепка» адаптирована для обучающегося с ограниченными возможностями здоровья, имеющего нарушения опорно-двигательного аппарата. Для успешного освоения содержания программы создаются специальные условия: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использование вариативных методов предъявления материала;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уменьшение объема, упрощение содержания и дозирование информации;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повторение действий, упражнений, движений с обязательным наглядным подкреплением;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включение игровых элементов для повышения мотивации;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детализация и алгоритмизация действий с обязательным с комментированием;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использование схем, таблиц, памяток и др.;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поощрение достижений.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</a:rPr>
              <a:t>В рамках реализации содержания АДОП обучающийся включается в совместную деятельность с </a:t>
            </a:r>
            <a:r>
              <a:rPr lang="ru-RU" b="1" dirty="0" err="1">
                <a:solidFill>
                  <a:schemeClr val="tx1"/>
                </a:solidFill>
              </a:rPr>
              <a:t>нормотипичными</a:t>
            </a:r>
            <a:r>
              <a:rPr lang="ru-RU" b="1" dirty="0">
                <a:solidFill>
                  <a:schemeClr val="tx1"/>
                </a:solidFill>
              </a:rPr>
              <a:t> обучающимися в процессе проектной деятельности, игровой деятельности (физкультминутки), итоговых событий (выставок, концертов).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A61E529-36E3-4886-B053-9F4640D5AADD}"/>
              </a:ext>
            </a:extLst>
          </p:cNvPr>
          <p:cNvSpPr txBox="1">
            <a:spLocks/>
          </p:cNvSpPr>
          <p:nvPr/>
        </p:nvSpPr>
        <p:spPr>
          <a:xfrm>
            <a:off x="790428" y="1693660"/>
            <a:ext cx="6627742" cy="4771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Отличительные особенности программы.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EF56485-B551-42E4-89B6-B13E0DF00B66}"/>
              </a:ext>
            </a:extLst>
          </p:cNvPr>
          <p:cNvSpPr txBox="1">
            <a:spLocks/>
          </p:cNvSpPr>
          <p:nvPr/>
        </p:nvSpPr>
        <p:spPr>
          <a:xfrm>
            <a:off x="790428" y="787031"/>
            <a:ext cx="3969732" cy="4771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Адресат программы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53D1D170-3703-46A0-A31F-C157BA6FFDE1}"/>
              </a:ext>
            </a:extLst>
          </p:cNvPr>
          <p:cNvSpPr txBox="1">
            <a:spLocks/>
          </p:cNvSpPr>
          <p:nvPr/>
        </p:nvSpPr>
        <p:spPr>
          <a:xfrm>
            <a:off x="978407" y="156682"/>
            <a:ext cx="10180540" cy="59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Адаптация дополнительных общеобразовательных программ  для обучающихся с ОВЗ и детей-инвалидов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4182176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547950E4-D2BC-4398-AB74-654CAB81F17B}"/>
              </a:ext>
            </a:extLst>
          </p:cNvPr>
          <p:cNvSpPr txBox="1">
            <a:spLocks/>
          </p:cNvSpPr>
          <p:nvPr/>
        </p:nvSpPr>
        <p:spPr>
          <a:xfrm>
            <a:off x="405517" y="3541039"/>
            <a:ext cx="11623726" cy="115886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11237259" y="91214"/>
            <a:ext cx="791984" cy="791984"/>
            <a:chOff x="6444208" y="620688"/>
            <a:chExt cx="864096" cy="864096"/>
          </a:xfrm>
        </p:grpSpPr>
        <p:sp>
          <p:nvSpPr>
            <p:cNvPr id="13" name="Овал 12"/>
            <p:cNvSpPr/>
            <p:nvPr/>
          </p:nvSpPr>
          <p:spPr>
            <a:xfrm>
              <a:off x="6444208" y="620688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48000" cap="flat" cmpd="thickThin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pic>
          <p:nvPicPr>
            <p:cNvPr id="14" name="Рисунок 13" descr="logo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5042" y="656890"/>
              <a:ext cx="806152" cy="790709"/>
            </a:xfrm>
            <a:prstGeom prst="rect">
              <a:avLst/>
            </a:prstGeom>
          </p:spPr>
        </p:pic>
      </p:grpSp>
      <p:sp>
        <p:nvSpPr>
          <p:cNvPr id="15" name="Объект 2">
            <a:extLst>
              <a:ext uri="{FF2B5EF4-FFF2-40B4-BE49-F238E27FC236}">
                <a16:creationId xmlns:a16="http://schemas.microsoft.com/office/drawing/2014/main" id="{ED811F89-27ED-4F16-94B2-821D6BA3CCB5}"/>
              </a:ext>
            </a:extLst>
          </p:cNvPr>
          <p:cNvSpPr txBox="1">
            <a:spLocks/>
          </p:cNvSpPr>
          <p:nvPr/>
        </p:nvSpPr>
        <p:spPr>
          <a:xfrm>
            <a:off x="1553811" y="1210976"/>
            <a:ext cx="9327137" cy="56424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Спроектировать /конкретизировать образовательные результаты АДОП; 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0CB6A430-63B1-4611-961E-B176A84E5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5579"/>
              </p:ext>
            </p:extLst>
          </p:nvPr>
        </p:nvGraphicFramePr>
        <p:xfrm>
          <a:off x="790427" y="2145316"/>
          <a:ext cx="11091117" cy="30467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36465">
                  <a:extLst>
                    <a:ext uri="{9D8B030D-6E8A-4147-A177-3AD203B41FA5}">
                      <a16:colId xmlns:a16="http://schemas.microsoft.com/office/drawing/2014/main" val="1387886982"/>
                    </a:ext>
                  </a:extLst>
                </a:gridCol>
                <a:gridCol w="3938016">
                  <a:extLst>
                    <a:ext uri="{9D8B030D-6E8A-4147-A177-3AD203B41FA5}">
                      <a16:colId xmlns:a16="http://schemas.microsoft.com/office/drawing/2014/main" val="3723877117"/>
                    </a:ext>
                  </a:extLst>
                </a:gridCol>
                <a:gridCol w="3216636">
                  <a:extLst>
                    <a:ext uri="{9D8B030D-6E8A-4147-A177-3AD203B41FA5}">
                      <a16:colId xmlns:a16="http://schemas.microsoft.com/office/drawing/2014/main" val="608439976"/>
                    </a:ext>
                  </a:extLst>
                </a:gridCol>
              </a:tblGrid>
              <a:tr h="434042">
                <a:tc>
                  <a:txBody>
                    <a:bodyPr/>
                    <a:lstStyle/>
                    <a:p>
                      <a:r>
                        <a:rPr lang="ru-RU" dirty="0"/>
                        <a:t>Результат (конкретный)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Планируемый результат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Задача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95368"/>
                  </a:ext>
                </a:extLst>
              </a:tr>
              <a:tr h="1004877">
                <a:tc>
                  <a:txBody>
                    <a:bodyPr/>
                    <a:lstStyle/>
                    <a:p>
                      <a:r>
                        <a:rPr lang="ru-RU" dirty="0"/>
                        <a:t>Умеет формировать шар из материала (пластилин, тесто, глина)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Научится делать шар из материала (пластилин, тесто, глина)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Научить делать шар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952658"/>
                  </a:ext>
                </a:extLst>
              </a:tr>
              <a:tr h="1607803">
                <a:tc>
                  <a:txBody>
                    <a:bodyPr/>
                    <a:lstStyle/>
                    <a:p>
                      <a:r>
                        <a:rPr lang="ru-RU" dirty="0"/>
                        <a:t>Умеет вступать в коммуникацию со сверстниками (здоровается, просит помощи, советуется спрашивает разрешения, обсуждает результат)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Будет сформировано умение вступать в коммуникацию со сверстниками (здоровается, просит помощи, советуется спрашивает разрешения….)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Сформировать умение вступать в коммуникацию со сверстниками (здороваться, просить помощи…)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081999"/>
                  </a:ext>
                </a:extLst>
              </a:tr>
            </a:tbl>
          </a:graphicData>
        </a:graphic>
      </p:graphicFrame>
      <p:sp>
        <p:nvSpPr>
          <p:cNvPr id="11" name="Объект 2">
            <a:extLst>
              <a:ext uri="{FF2B5EF4-FFF2-40B4-BE49-F238E27FC236}">
                <a16:creationId xmlns:a16="http://schemas.microsoft.com/office/drawing/2014/main" id="{D6ADDD49-B248-4E94-8B13-498B89058432}"/>
              </a:ext>
            </a:extLst>
          </p:cNvPr>
          <p:cNvSpPr txBox="1">
            <a:spLocks/>
          </p:cNvSpPr>
          <p:nvPr/>
        </p:nvSpPr>
        <p:spPr>
          <a:xfrm>
            <a:off x="1553810" y="5889910"/>
            <a:ext cx="9327137" cy="56424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Ориентация на ФГОС обучающихся с ОВЗ и ФГОС для обучающихся с УО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8A543EA0-25DB-4AD8-9FEB-B760EE49FA3F}"/>
              </a:ext>
            </a:extLst>
          </p:cNvPr>
          <p:cNvSpPr/>
          <p:nvPr/>
        </p:nvSpPr>
        <p:spPr>
          <a:xfrm>
            <a:off x="5851353" y="5292482"/>
            <a:ext cx="484632" cy="564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C818C9EB-FD33-4C77-802A-FC9F9D1D04A9}"/>
              </a:ext>
            </a:extLst>
          </p:cNvPr>
          <p:cNvSpPr txBox="1">
            <a:spLocks/>
          </p:cNvSpPr>
          <p:nvPr/>
        </p:nvSpPr>
        <p:spPr>
          <a:xfrm>
            <a:off x="978407" y="156682"/>
            <a:ext cx="10180540" cy="59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Адаптация дополнительных общеобразовательных программ  для обучающихся с ОВЗ и детей-инвалидов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147369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11237259" y="91214"/>
            <a:ext cx="791984" cy="791984"/>
            <a:chOff x="6444208" y="620688"/>
            <a:chExt cx="864096" cy="864096"/>
          </a:xfrm>
        </p:grpSpPr>
        <p:sp>
          <p:nvSpPr>
            <p:cNvPr id="13" name="Овал 12"/>
            <p:cNvSpPr/>
            <p:nvPr/>
          </p:nvSpPr>
          <p:spPr>
            <a:xfrm>
              <a:off x="6444208" y="620688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48000" cap="flat" cmpd="thickThin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pic>
          <p:nvPicPr>
            <p:cNvPr id="14" name="Рисунок 13" descr="logo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5042" y="656890"/>
              <a:ext cx="806152" cy="790709"/>
            </a:xfrm>
            <a:prstGeom prst="rect">
              <a:avLst/>
            </a:prstGeom>
          </p:spPr>
        </p:pic>
      </p:grp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0CB6A430-63B1-4611-961E-B176A84E5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712596"/>
              </p:ext>
            </p:extLst>
          </p:nvPr>
        </p:nvGraphicFramePr>
        <p:xfrm>
          <a:off x="969234" y="1312153"/>
          <a:ext cx="9420092" cy="53802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4909">
                  <a:extLst>
                    <a:ext uri="{9D8B030D-6E8A-4147-A177-3AD203B41FA5}">
                      <a16:colId xmlns:a16="http://schemas.microsoft.com/office/drawing/2014/main" val="1387886982"/>
                    </a:ext>
                  </a:extLst>
                </a:gridCol>
                <a:gridCol w="2650567">
                  <a:extLst>
                    <a:ext uri="{9D8B030D-6E8A-4147-A177-3AD203B41FA5}">
                      <a16:colId xmlns:a16="http://schemas.microsoft.com/office/drawing/2014/main" val="3723877117"/>
                    </a:ext>
                  </a:extLst>
                </a:gridCol>
                <a:gridCol w="2484616">
                  <a:extLst>
                    <a:ext uri="{9D8B030D-6E8A-4147-A177-3AD203B41FA5}">
                      <a16:colId xmlns:a16="http://schemas.microsoft.com/office/drawing/2014/main" val="608439976"/>
                    </a:ext>
                  </a:extLst>
                </a:gridCol>
              </a:tblGrid>
              <a:tr h="630583">
                <a:tc>
                  <a:txBody>
                    <a:bodyPr/>
                    <a:lstStyle/>
                    <a:p>
                      <a:r>
                        <a:rPr lang="ru-RU" dirty="0"/>
                        <a:t>Категория детей с ОВЗ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Метапредметный результат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БУДы</a:t>
                      </a:r>
                      <a:r>
                        <a:rPr lang="ru-RU" dirty="0"/>
                        <a:t> </a:t>
                      </a:r>
                    </a:p>
                    <a:p>
                      <a:r>
                        <a:rPr lang="ru-RU" dirty="0"/>
                        <a:t>(базовые учебные действия)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95368"/>
                  </a:ext>
                </a:extLst>
              </a:tr>
              <a:tr h="442451">
                <a:tc>
                  <a:txBody>
                    <a:bodyPr/>
                    <a:lstStyle/>
                    <a:p>
                      <a:r>
                        <a:rPr lang="ru-RU" dirty="0"/>
                        <a:t>Глухие дети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1.1, 1.2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1.3, 1.4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952658"/>
                  </a:ext>
                </a:extLst>
              </a:tr>
              <a:tr h="360333">
                <a:tc>
                  <a:txBody>
                    <a:bodyPr/>
                    <a:lstStyle/>
                    <a:p>
                      <a:r>
                        <a:rPr lang="ru-RU" dirty="0"/>
                        <a:t>Слабослышащие дети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2.1, 2.2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081999"/>
                  </a:ext>
                </a:extLst>
              </a:tr>
              <a:tr h="360333">
                <a:tc>
                  <a:txBody>
                    <a:bodyPr/>
                    <a:lstStyle/>
                    <a:p>
                      <a:r>
                        <a:rPr lang="ru-RU" dirty="0"/>
                        <a:t>Слепые дети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3.1, 3.2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3.3, 3.4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916429"/>
                  </a:ext>
                </a:extLst>
              </a:tr>
              <a:tr h="360333">
                <a:tc>
                  <a:txBody>
                    <a:bodyPr/>
                    <a:lstStyle/>
                    <a:p>
                      <a:r>
                        <a:rPr lang="ru-RU" dirty="0"/>
                        <a:t>Слабовидящие дети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4.1, 4.2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387093"/>
                  </a:ext>
                </a:extLst>
              </a:tr>
              <a:tr h="360333">
                <a:tc>
                  <a:txBody>
                    <a:bodyPr/>
                    <a:lstStyle/>
                    <a:p>
                      <a:r>
                        <a:rPr lang="ru-RU" dirty="0"/>
                        <a:t>Дети с тяжелыми нарушениями речи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5.1, 5.2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231688"/>
                  </a:ext>
                </a:extLst>
              </a:tr>
              <a:tr h="630583">
                <a:tc>
                  <a:txBody>
                    <a:bodyPr/>
                    <a:lstStyle/>
                    <a:p>
                      <a:r>
                        <a:rPr lang="ru-RU" dirty="0"/>
                        <a:t>Дети с нарушениями опорно-двигательного аппарата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6.1, 6.2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6.3, 6.4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129031"/>
                  </a:ext>
                </a:extLst>
              </a:tr>
              <a:tr h="630583">
                <a:tc>
                  <a:txBody>
                    <a:bodyPr/>
                    <a:lstStyle/>
                    <a:p>
                      <a:r>
                        <a:rPr lang="ru-RU" dirty="0"/>
                        <a:t>Дети с задержкой психического развития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7.1, 7.2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776410"/>
                  </a:ext>
                </a:extLst>
              </a:tr>
              <a:tr h="630583">
                <a:tc>
                  <a:txBody>
                    <a:bodyPr/>
                    <a:lstStyle/>
                    <a:p>
                      <a:r>
                        <a:rPr lang="ru-RU" dirty="0"/>
                        <a:t>Дети с расстройством аутистического спектра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8.1, 8.2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8.3, 8.4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10621"/>
                  </a:ext>
                </a:extLst>
              </a:tr>
              <a:tr h="630583">
                <a:tc>
                  <a:txBody>
                    <a:bodyPr/>
                    <a:lstStyle/>
                    <a:p>
                      <a:r>
                        <a:rPr lang="ru-RU" dirty="0"/>
                        <a:t>Дети с умственной отсталостью (интеллектуальными нарушениями)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1,  2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593821"/>
                  </a:ext>
                </a:extLst>
              </a:tr>
            </a:tbl>
          </a:graphicData>
        </a:graphic>
      </p:graphicFrame>
      <p:sp>
        <p:nvSpPr>
          <p:cNvPr id="17" name="Объект 2">
            <a:extLst>
              <a:ext uri="{FF2B5EF4-FFF2-40B4-BE49-F238E27FC236}">
                <a16:creationId xmlns:a16="http://schemas.microsoft.com/office/drawing/2014/main" id="{AA2CB5D2-87F4-4778-840E-AB126C969A6F}"/>
              </a:ext>
            </a:extLst>
          </p:cNvPr>
          <p:cNvSpPr txBox="1">
            <a:spLocks/>
          </p:cNvSpPr>
          <p:nvPr/>
        </p:nvSpPr>
        <p:spPr>
          <a:xfrm>
            <a:off x="1405108" y="747907"/>
            <a:ext cx="9327137" cy="56424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Ориентация на ФГОС обучающихся с ОВЗ и ФГОС для обучающихся с УО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818C9EB-FD33-4C77-802A-FC9F9D1D04A9}"/>
              </a:ext>
            </a:extLst>
          </p:cNvPr>
          <p:cNvSpPr txBox="1">
            <a:spLocks/>
          </p:cNvSpPr>
          <p:nvPr/>
        </p:nvSpPr>
        <p:spPr>
          <a:xfrm>
            <a:off x="978407" y="156682"/>
            <a:ext cx="10180540" cy="59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Адаптация дополнительных общеобразовательных программ  для обучающихся с ОВЗ и детей-инвалидов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0389326" y="1428206"/>
            <a:ext cx="609600" cy="460683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10389326" y="6139543"/>
            <a:ext cx="304800" cy="55282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AA2CB5D2-87F4-4778-840E-AB126C969A6F}"/>
              </a:ext>
            </a:extLst>
          </p:cNvPr>
          <p:cNvSpPr txBox="1">
            <a:spLocks/>
          </p:cNvSpPr>
          <p:nvPr/>
        </p:nvSpPr>
        <p:spPr>
          <a:xfrm>
            <a:off x="10785884" y="6151094"/>
            <a:ext cx="1218511" cy="34320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</a:rPr>
              <a:t>ФГОС УО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AA2CB5D2-87F4-4778-840E-AB126C969A6F}"/>
              </a:ext>
            </a:extLst>
          </p:cNvPr>
          <p:cNvSpPr txBox="1">
            <a:spLocks/>
          </p:cNvSpPr>
          <p:nvPr/>
        </p:nvSpPr>
        <p:spPr>
          <a:xfrm>
            <a:off x="10998926" y="3375241"/>
            <a:ext cx="1193073" cy="62701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</a:rPr>
              <a:t>ФГОС НОО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</a:rPr>
              <a:t>с ОВЗ  </a:t>
            </a:r>
          </a:p>
        </p:txBody>
      </p:sp>
    </p:spTree>
    <p:extLst>
      <p:ext uri="{BB962C8B-B14F-4D97-AF65-F5344CB8AC3E}">
        <p14:creationId xmlns:p14="http://schemas.microsoft.com/office/powerpoint/2010/main" val="111531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547950E4-D2BC-4398-AB74-654CAB81F17B}"/>
              </a:ext>
            </a:extLst>
          </p:cNvPr>
          <p:cNvSpPr txBox="1">
            <a:spLocks/>
          </p:cNvSpPr>
          <p:nvPr/>
        </p:nvSpPr>
        <p:spPr>
          <a:xfrm>
            <a:off x="405517" y="3541039"/>
            <a:ext cx="11623726" cy="115886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11256630" y="102591"/>
            <a:ext cx="719147" cy="719147"/>
            <a:chOff x="6444208" y="620688"/>
            <a:chExt cx="864096" cy="864096"/>
          </a:xfrm>
        </p:grpSpPr>
        <p:sp>
          <p:nvSpPr>
            <p:cNvPr id="13" name="Овал 12"/>
            <p:cNvSpPr/>
            <p:nvPr/>
          </p:nvSpPr>
          <p:spPr>
            <a:xfrm>
              <a:off x="6444208" y="620688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48000" cap="flat" cmpd="thickThin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pic>
          <p:nvPicPr>
            <p:cNvPr id="14" name="Рисунок 13" descr="logo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5042" y="656890"/>
              <a:ext cx="806152" cy="790709"/>
            </a:xfrm>
            <a:prstGeom prst="rect">
              <a:avLst/>
            </a:prstGeom>
          </p:spPr>
        </p:pic>
      </p:grpSp>
      <p:sp>
        <p:nvSpPr>
          <p:cNvPr id="15" name="Объект 2">
            <a:extLst>
              <a:ext uri="{FF2B5EF4-FFF2-40B4-BE49-F238E27FC236}">
                <a16:creationId xmlns:a16="http://schemas.microsoft.com/office/drawing/2014/main" id="{ED811F89-27ED-4F16-94B2-821D6BA3CCB5}"/>
              </a:ext>
            </a:extLst>
          </p:cNvPr>
          <p:cNvSpPr txBox="1">
            <a:spLocks/>
          </p:cNvSpPr>
          <p:nvPr/>
        </p:nvSpPr>
        <p:spPr>
          <a:xfrm>
            <a:off x="988962" y="1100983"/>
            <a:ext cx="10627241" cy="829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Определить способы и методы отслеживания, инструменты фиксации и инструменты оценивания образовательных результатов;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77987628-6EDC-4D54-9F76-9B939F874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971766"/>
              </p:ext>
            </p:extLst>
          </p:nvPr>
        </p:nvGraphicFramePr>
        <p:xfrm>
          <a:off x="1914954" y="2273286"/>
          <a:ext cx="8687733" cy="308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911">
                  <a:extLst>
                    <a:ext uri="{9D8B030D-6E8A-4147-A177-3AD203B41FA5}">
                      <a16:colId xmlns:a16="http://schemas.microsoft.com/office/drawing/2014/main" val="868293544"/>
                    </a:ext>
                  </a:extLst>
                </a:gridCol>
                <a:gridCol w="2895911">
                  <a:extLst>
                    <a:ext uri="{9D8B030D-6E8A-4147-A177-3AD203B41FA5}">
                      <a16:colId xmlns:a16="http://schemas.microsoft.com/office/drawing/2014/main" val="4272091878"/>
                    </a:ext>
                  </a:extLst>
                </a:gridCol>
                <a:gridCol w="2895911">
                  <a:extLst>
                    <a:ext uri="{9D8B030D-6E8A-4147-A177-3AD203B41FA5}">
                      <a16:colId xmlns:a16="http://schemas.microsoft.com/office/drawing/2014/main" val="3191956623"/>
                    </a:ext>
                  </a:extLst>
                </a:gridCol>
              </a:tblGrid>
              <a:tr h="791897">
                <a:tc>
                  <a:txBody>
                    <a:bodyPr/>
                    <a:lstStyle/>
                    <a:p>
                      <a:r>
                        <a:rPr lang="ru-RU" dirty="0"/>
                        <a:t>Метод / способ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Инструмент фиксации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Инструменты оценивания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948259"/>
                  </a:ext>
                </a:extLst>
              </a:tr>
              <a:tr h="791897">
                <a:tc>
                  <a:txBody>
                    <a:bodyPr/>
                    <a:lstStyle/>
                    <a:p>
                      <a:r>
                        <a:rPr lang="ru-RU" dirty="0"/>
                        <a:t>Наблюдение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Карта / таблица наблюдения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Критерии / ключи  к карте наблюдения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779030"/>
                  </a:ext>
                </a:extLst>
              </a:tr>
              <a:tr h="791897">
                <a:tc>
                  <a:txBody>
                    <a:bodyPr/>
                    <a:lstStyle/>
                    <a:p>
                      <a:r>
                        <a:rPr lang="ru-RU" dirty="0"/>
                        <a:t>Анкетирование /</a:t>
                      </a:r>
                    </a:p>
                    <a:p>
                      <a:r>
                        <a:rPr lang="ru-RU" dirty="0"/>
                        <a:t>тестирование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Анкеты / тесты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Критерии / ключи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737408"/>
                  </a:ext>
                </a:extLst>
              </a:tr>
              <a:tr h="706795">
                <a:tc>
                  <a:txBody>
                    <a:bodyPr/>
                    <a:lstStyle/>
                    <a:p>
                      <a:r>
                        <a:rPr lang="ru-RU" dirty="0"/>
                        <a:t>Выполнение творческих заданий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Творческое задание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Критерии / ключи к выполнению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269653"/>
                  </a:ext>
                </a:extLst>
              </a:tr>
            </a:tbl>
          </a:graphicData>
        </a:graphic>
      </p:graphicFrame>
      <p:sp>
        <p:nvSpPr>
          <p:cNvPr id="17" name="Объект 2">
            <a:extLst>
              <a:ext uri="{FF2B5EF4-FFF2-40B4-BE49-F238E27FC236}">
                <a16:creationId xmlns:a16="http://schemas.microsoft.com/office/drawing/2014/main" id="{CE1A4FB1-B79D-48B6-B90D-5FFF4DB9B45C}"/>
              </a:ext>
            </a:extLst>
          </p:cNvPr>
          <p:cNvSpPr txBox="1">
            <a:spLocks/>
          </p:cNvSpPr>
          <p:nvPr/>
        </p:nvSpPr>
        <p:spPr>
          <a:xfrm>
            <a:off x="990512" y="5789534"/>
            <a:ext cx="10627241" cy="512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Определить формы предъявления и демонстрации образовательных результатов;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C818C9EB-FD33-4C77-802A-FC9F9D1D04A9}"/>
              </a:ext>
            </a:extLst>
          </p:cNvPr>
          <p:cNvSpPr txBox="1">
            <a:spLocks/>
          </p:cNvSpPr>
          <p:nvPr/>
        </p:nvSpPr>
        <p:spPr>
          <a:xfrm>
            <a:off x="978407" y="156682"/>
            <a:ext cx="10180540" cy="59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Адаптация дополнительных общеобразовательных программ  для обучающихся с ОВЗ и детей-инвалидов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1851086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547950E4-D2BC-4398-AB74-654CAB81F17B}"/>
              </a:ext>
            </a:extLst>
          </p:cNvPr>
          <p:cNvSpPr txBox="1">
            <a:spLocks/>
          </p:cNvSpPr>
          <p:nvPr/>
        </p:nvSpPr>
        <p:spPr>
          <a:xfrm>
            <a:off x="405517" y="3541039"/>
            <a:ext cx="11623726" cy="115886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11256630" y="102591"/>
            <a:ext cx="719147" cy="719147"/>
            <a:chOff x="6444208" y="620688"/>
            <a:chExt cx="864096" cy="864096"/>
          </a:xfrm>
        </p:grpSpPr>
        <p:sp>
          <p:nvSpPr>
            <p:cNvPr id="13" name="Овал 12"/>
            <p:cNvSpPr/>
            <p:nvPr/>
          </p:nvSpPr>
          <p:spPr>
            <a:xfrm>
              <a:off x="6444208" y="620688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48000" cap="flat" cmpd="thickThin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pic>
          <p:nvPicPr>
            <p:cNvPr id="14" name="Рисунок 13" descr="logo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5042" y="656890"/>
              <a:ext cx="806152" cy="790709"/>
            </a:xfrm>
            <a:prstGeom prst="rect">
              <a:avLst/>
            </a:prstGeom>
          </p:spPr>
        </p:pic>
      </p:grpSp>
      <p:sp>
        <p:nvSpPr>
          <p:cNvPr id="15" name="Объект 2">
            <a:extLst>
              <a:ext uri="{FF2B5EF4-FFF2-40B4-BE49-F238E27FC236}">
                <a16:creationId xmlns:a16="http://schemas.microsoft.com/office/drawing/2014/main" id="{ED811F89-27ED-4F16-94B2-821D6BA3CCB5}"/>
              </a:ext>
            </a:extLst>
          </p:cNvPr>
          <p:cNvSpPr txBox="1">
            <a:spLocks/>
          </p:cNvSpPr>
          <p:nvPr/>
        </p:nvSpPr>
        <p:spPr>
          <a:xfrm>
            <a:off x="1114665" y="790790"/>
            <a:ext cx="4127893" cy="512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Выбрать методы обучения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0C5F0695-3AF9-47BC-86CC-60FBCA1A1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275184"/>
              </p:ext>
            </p:extLst>
          </p:nvPr>
        </p:nvGraphicFramePr>
        <p:xfrm>
          <a:off x="1114665" y="1346031"/>
          <a:ext cx="10260674" cy="335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213">
                  <a:extLst>
                    <a:ext uri="{9D8B030D-6E8A-4147-A177-3AD203B41FA5}">
                      <a16:colId xmlns:a16="http://schemas.microsoft.com/office/drawing/2014/main" val="1457554143"/>
                    </a:ext>
                  </a:extLst>
                </a:gridCol>
                <a:gridCol w="5096461">
                  <a:extLst>
                    <a:ext uri="{9D8B030D-6E8A-4147-A177-3AD203B41FA5}">
                      <a16:colId xmlns:a16="http://schemas.microsoft.com/office/drawing/2014/main" val="2214079113"/>
                    </a:ext>
                  </a:extLst>
                </a:gridCol>
              </a:tblGrid>
              <a:tr h="1362512">
                <a:tc>
                  <a:txBody>
                    <a:bodyPr/>
                    <a:lstStyle/>
                    <a:p>
                      <a:r>
                        <a:rPr lang="ru-RU" dirty="0"/>
                        <a:t>Методы, используемые при формировании </a:t>
                      </a:r>
                    </a:p>
                    <a:p>
                      <a:r>
                        <a:rPr lang="ru-RU" dirty="0"/>
                        <a:t>предметного результата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Методы, используемые при формировании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МЕТАпредметного</a:t>
                      </a:r>
                      <a:r>
                        <a:rPr lang="ru-RU" dirty="0"/>
                        <a:t> результата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889313"/>
                  </a:ext>
                </a:extLst>
              </a:tr>
              <a:tr h="733660">
                <a:tc>
                  <a:txBody>
                    <a:bodyPr/>
                    <a:lstStyle/>
                    <a:p>
                      <a:r>
                        <a:rPr lang="ru-RU" dirty="0"/>
                        <a:t>Словесные (беседа, объяснение, и т д.)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ПРОЕКТНЫЙ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(игра во всех ее проявлениях, создание общего продукта, виртуальная экскурсия по каким-либо объектам, виртуальная тематическая выставка и т д.  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281067"/>
                  </a:ext>
                </a:extLst>
              </a:tr>
              <a:tr h="733660">
                <a:tc>
                  <a:txBody>
                    <a:bodyPr/>
                    <a:lstStyle/>
                    <a:p>
                      <a:r>
                        <a:rPr lang="ru-RU" dirty="0"/>
                        <a:t>Наглядные  (показ, работа по образцу, и т.д.)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627031"/>
                  </a:ext>
                </a:extLst>
              </a:tr>
              <a:tr h="524043">
                <a:tc>
                  <a:txBody>
                    <a:bodyPr/>
                    <a:lstStyle/>
                    <a:p>
                      <a:r>
                        <a:rPr lang="ru-RU" dirty="0"/>
                        <a:t>Практические (тренинг, упражнения, работы..)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162963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818C9EB-FD33-4C77-802A-FC9F9D1D04A9}"/>
              </a:ext>
            </a:extLst>
          </p:cNvPr>
          <p:cNvSpPr txBox="1">
            <a:spLocks/>
          </p:cNvSpPr>
          <p:nvPr/>
        </p:nvSpPr>
        <p:spPr>
          <a:xfrm>
            <a:off x="978407" y="156682"/>
            <a:ext cx="10180540" cy="59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Адаптация дополнительных общеобразовательных программ  для обучающихся с ОВЗ и детей-инвалидов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ED811F89-27ED-4F16-94B2-821D6BA3CCB5}"/>
              </a:ext>
            </a:extLst>
          </p:cNvPr>
          <p:cNvSpPr txBox="1">
            <a:spLocks/>
          </p:cNvSpPr>
          <p:nvPr/>
        </p:nvSpPr>
        <p:spPr>
          <a:xfrm>
            <a:off x="1114664" y="5041611"/>
            <a:ext cx="4127893" cy="512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Выбрать методы воспитания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B3F95E9B-258E-4FF1-A595-2006FD7DE0D9}"/>
              </a:ext>
            </a:extLst>
          </p:cNvPr>
          <p:cNvSpPr txBox="1">
            <a:spLocks/>
          </p:cNvSpPr>
          <p:nvPr/>
        </p:nvSpPr>
        <p:spPr>
          <a:xfrm>
            <a:off x="1136894" y="5640760"/>
            <a:ext cx="10480859" cy="60763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убеждение, поощрение, стимулирование, мотивация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4707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>
            <a:extLst>
              <a:ext uri="{FF2B5EF4-FFF2-40B4-BE49-F238E27FC236}">
                <a16:creationId xmlns:a16="http://schemas.microsoft.com/office/drawing/2014/main" id="{40733CB8-340C-451D-9D46-C0A8E38DC46B}"/>
              </a:ext>
            </a:extLst>
          </p:cNvPr>
          <p:cNvSpPr txBox="1">
            <a:spLocks/>
          </p:cNvSpPr>
          <p:nvPr/>
        </p:nvSpPr>
        <p:spPr>
          <a:xfrm>
            <a:off x="715659" y="167233"/>
            <a:ext cx="11313584" cy="669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47950E4-D2BC-4398-AB74-654CAB81F17B}"/>
              </a:ext>
            </a:extLst>
          </p:cNvPr>
          <p:cNvSpPr txBox="1">
            <a:spLocks/>
          </p:cNvSpPr>
          <p:nvPr/>
        </p:nvSpPr>
        <p:spPr>
          <a:xfrm>
            <a:off x="405517" y="3541039"/>
            <a:ext cx="11623726" cy="115886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dirty="0"/>
          </a:p>
        </p:txBody>
      </p:sp>
      <p:sp>
        <p:nvSpPr>
          <p:cNvPr id="17" name="Содержимое 2">
            <a:extLst>
              <a:ext uri="{FF2B5EF4-FFF2-40B4-BE49-F238E27FC236}">
                <a16:creationId xmlns:a16="http://schemas.microsoft.com/office/drawing/2014/main" id="{E89EB13B-1EF6-4A73-A105-EC7DD2133D1E}"/>
              </a:ext>
            </a:extLst>
          </p:cNvPr>
          <p:cNvSpPr txBox="1">
            <a:spLocks/>
          </p:cNvSpPr>
          <p:nvPr/>
        </p:nvSpPr>
        <p:spPr>
          <a:xfrm>
            <a:off x="1073857" y="2019049"/>
            <a:ext cx="10287046" cy="82865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tx1"/>
                </a:solidFill>
              </a:rPr>
              <a:t>Работа в группах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tx1"/>
                </a:solidFill>
              </a:rPr>
              <a:t>Презентация результатов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" name="Группа 7"/>
          <p:cNvGrpSpPr>
            <a:grpSpLocks noChangeAspect="1"/>
          </p:cNvGrpSpPr>
          <p:nvPr/>
        </p:nvGrpSpPr>
        <p:grpSpPr>
          <a:xfrm>
            <a:off x="10101943" y="102592"/>
            <a:ext cx="1873834" cy="1873834"/>
            <a:chOff x="6444208" y="620688"/>
            <a:chExt cx="864096" cy="864096"/>
          </a:xfrm>
        </p:grpSpPr>
        <p:sp>
          <p:nvSpPr>
            <p:cNvPr id="10" name="Овал 9"/>
            <p:cNvSpPr/>
            <p:nvPr/>
          </p:nvSpPr>
          <p:spPr>
            <a:xfrm>
              <a:off x="6444208" y="620688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48000" cap="flat" cmpd="thickThin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pic>
          <p:nvPicPr>
            <p:cNvPr id="11" name="Рисунок 10" descr="logo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5042" y="656890"/>
              <a:ext cx="806152" cy="790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816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>
            <a:extLst>
              <a:ext uri="{FF2B5EF4-FFF2-40B4-BE49-F238E27FC236}">
                <a16:creationId xmlns:a16="http://schemas.microsoft.com/office/drawing/2014/main" id="{40733CB8-340C-451D-9D46-C0A8E38DC46B}"/>
              </a:ext>
            </a:extLst>
          </p:cNvPr>
          <p:cNvSpPr txBox="1">
            <a:spLocks/>
          </p:cNvSpPr>
          <p:nvPr/>
        </p:nvSpPr>
        <p:spPr>
          <a:xfrm>
            <a:off x="790428" y="827312"/>
            <a:ext cx="11313584" cy="58586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47950E4-D2BC-4398-AB74-654CAB81F17B}"/>
              </a:ext>
            </a:extLst>
          </p:cNvPr>
          <p:cNvSpPr txBox="1">
            <a:spLocks/>
          </p:cNvSpPr>
          <p:nvPr/>
        </p:nvSpPr>
        <p:spPr>
          <a:xfrm>
            <a:off x="405517" y="3541039"/>
            <a:ext cx="11623726" cy="115886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11256630" y="102591"/>
            <a:ext cx="719147" cy="719147"/>
            <a:chOff x="6444208" y="620688"/>
            <a:chExt cx="864096" cy="864096"/>
          </a:xfrm>
        </p:grpSpPr>
        <p:sp>
          <p:nvSpPr>
            <p:cNvPr id="13" name="Овал 12"/>
            <p:cNvSpPr/>
            <p:nvPr/>
          </p:nvSpPr>
          <p:spPr>
            <a:xfrm>
              <a:off x="6444208" y="620688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48000" cap="flat" cmpd="thickThin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pic>
          <p:nvPicPr>
            <p:cNvPr id="14" name="Рисунок 13" descr="logo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5042" y="656890"/>
              <a:ext cx="806152" cy="790709"/>
            </a:xfrm>
            <a:prstGeom prst="rect">
              <a:avLst/>
            </a:prstGeom>
          </p:spPr>
        </p:pic>
      </p:grpSp>
      <p:sp>
        <p:nvSpPr>
          <p:cNvPr id="15" name="Объект 2">
            <a:extLst>
              <a:ext uri="{FF2B5EF4-FFF2-40B4-BE49-F238E27FC236}">
                <a16:creationId xmlns:a16="http://schemas.microsoft.com/office/drawing/2014/main" id="{ED811F89-27ED-4F16-94B2-821D6BA3CCB5}"/>
              </a:ext>
            </a:extLst>
          </p:cNvPr>
          <p:cNvSpPr txBox="1">
            <a:spLocks/>
          </p:cNvSpPr>
          <p:nvPr/>
        </p:nvSpPr>
        <p:spPr>
          <a:xfrm>
            <a:off x="790428" y="1449976"/>
            <a:ext cx="11238816" cy="387313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Адаптировать учебный план АДОП / краткое содержание АДОП;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Составить перечень материально-технического, информационного кадрового обеспечения</a:t>
            </a:r>
            <a:r>
              <a:rPr lang="en-US" sz="2400">
                <a:solidFill>
                  <a:schemeClr val="tx1"/>
                </a:solidFill>
              </a:rPr>
              <a:t> (</a:t>
            </a:r>
            <a:r>
              <a:rPr lang="ru-RU" sz="2400">
                <a:solidFill>
                  <a:schemeClr val="tx1"/>
                </a:solidFill>
              </a:rPr>
              <a:t>сопровождение </a:t>
            </a:r>
            <a:r>
              <a:rPr lang="ru-RU" sz="2400" dirty="0">
                <a:solidFill>
                  <a:schemeClr val="tx1"/>
                </a:solidFill>
              </a:rPr>
              <a:t>родителями (законными представителями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Составить перечень методических материалов (</a:t>
            </a:r>
            <a:r>
              <a:rPr lang="ru-RU" sz="2400" dirty="0">
                <a:solidFill>
                  <a:srgbClr val="FF0000"/>
                </a:solidFill>
              </a:rPr>
              <a:t>методы обучения и воспитания;</a:t>
            </a:r>
            <a:r>
              <a:rPr lang="ru-RU" sz="2400" dirty="0">
                <a:solidFill>
                  <a:schemeClr val="tx1"/>
                </a:solidFill>
              </a:rPr>
              <a:t> формы организации учебного занятия; педагогические технологии;  дидактические материалы)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Список литературы  (для педагогов, для обучающихся, для родителей)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818C9EB-FD33-4C77-802A-FC9F9D1D04A9}"/>
              </a:ext>
            </a:extLst>
          </p:cNvPr>
          <p:cNvSpPr txBox="1">
            <a:spLocks/>
          </p:cNvSpPr>
          <p:nvPr/>
        </p:nvSpPr>
        <p:spPr>
          <a:xfrm>
            <a:off x="978407" y="156682"/>
            <a:ext cx="10180540" cy="59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Адаптация дополнительных общеобразовательных программ  для обучающихся с ОВЗ и детей-инвалидов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2091833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>
            <a:extLst>
              <a:ext uri="{FF2B5EF4-FFF2-40B4-BE49-F238E27FC236}">
                <a16:creationId xmlns:a16="http://schemas.microsoft.com/office/drawing/2014/main" id="{40733CB8-340C-451D-9D46-C0A8E38DC46B}"/>
              </a:ext>
            </a:extLst>
          </p:cNvPr>
          <p:cNvSpPr txBox="1">
            <a:spLocks/>
          </p:cNvSpPr>
          <p:nvPr/>
        </p:nvSpPr>
        <p:spPr>
          <a:xfrm>
            <a:off x="790428" y="827312"/>
            <a:ext cx="11313584" cy="58586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47950E4-D2BC-4398-AB74-654CAB81F17B}"/>
              </a:ext>
            </a:extLst>
          </p:cNvPr>
          <p:cNvSpPr txBox="1">
            <a:spLocks/>
          </p:cNvSpPr>
          <p:nvPr/>
        </p:nvSpPr>
        <p:spPr>
          <a:xfrm>
            <a:off x="405517" y="3541039"/>
            <a:ext cx="11623726" cy="115886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11256630" y="102591"/>
            <a:ext cx="719147" cy="719147"/>
            <a:chOff x="6444208" y="620688"/>
            <a:chExt cx="864096" cy="864096"/>
          </a:xfrm>
        </p:grpSpPr>
        <p:sp>
          <p:nvSpPr>
            <p:cNvPr id="13" name="Овал 12"/>
            <p:cNvSpPr/>
            <p:nvPr/>
          </p:nvSpPr>
          <p:spPr>
            <a:xfrm>
              <a:off x="6444208" y="620688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48000" cap="flat" cmpd="thickThin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pic>
          <p:nvPicPr>
            <p:cNvPr id="14" name="Рисунок 13" descr="logo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5042" y="656890"/>
              <a:ext cx="806152" cy="790709"/>
            </a:xfrm>
            <a:prstGeom prst="rect">
              <a:avLst/>
            </a:prstGeom>
          </p:spPr>
        </p:pic>
      </p:grp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3F95E9B-258E-4FF1-A595-2006FD7DE0D9}"/>
              </a:ext>
            </a:extLst>
          </p:cNvPr>
          <p:cNvSpPr txBox="1">
            <a:spLocks/>
          </p:cNvSpPr>
          <p:nvPr/>
        </p:nvSpPr>
        <p:spPr>
          <a:xfrm>
            <a:off x="1135343" y="1457818"/>
            <a:ext cx="10480859" cy="337544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Представить АДОП методическому объединению педагогов дополнительного образования образовательной организации.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Представить АДОП на утверждение руководителю образовательной организации.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Использовать АДОП после согласования с родителями (законными представителями) обучающихся с ОВЗ и/или инвалидностью.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818C9EB-FD33-4C77-802A-FC9F9D1D04A9}"/>
              </a:ext>
            </a:extLst>
          </p:cNvPr>
          <p:cNvSpPr txBox="1">
            <a:spLocks/>
          </p:cNvSpPr>
          <p:nvPr/>
        </p:nvSpPr>
        <p:spPr>
          <a:xfrm>
            <a:off x="978407" y="156682"/>
            <a:ext cx="10180540" cy="59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Адаптация дополнительных общеобразовательных программ  для обучающихся с ОВЗ и детей-инвалидов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346889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1">
            <a:extLst>
              <a:ext uri="{FF2B5EF4-FFF2-40B4-BE49-F238E27FC236}">
                <a16:creationId xmlns:a16="http://schemas.microsoft.com/office/drawing/2014/main" id="{036DD177-0455-4BA1-95BC-F1C3C6E9803B}"/>
              </a:ext>
            </a:extLst>
          </p:cNvPr>
          <p:cNvSpPr txBox="1">
            <a:spLocks/>
          </p:cNvSpPr>
          <p:nvPr/>
        </p:nvSpPr>
        <p:spPr>
          <a:xfrm>
            <a:off x="1128179" y="1785258"/>
            <a:ext cx="10817800" cy="223157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Муниципальная базовая опорная площадка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по реализации практик включения обучающихся с ОВЗ различных нозологических групп и детей – инвалидов в совместную творческую деятельность в учреждении дополнительного образования</a:t>
            </a:r>
          </a:p>
        </p:txBody>
      </p:sp>
      <p:grpSp>
        <p:nvGrpSpPr>
          <p:cNvPr id="5" name="Группа 4"/>
          <p:cNvGrpSpPr>
            <a:grpSpLocks noChangeAspect="1"/>
          </p:cNvGrpSpPr>
          <p:nvPr/>
        </p:nvGrpSpPr>
        <p:grpSpPr>
          <a:xfrm>
            <a:off x="11183794" y="138614"/>
            <a:ext cx="791984" cy="791984"/>
            <a:chOff x="6444208" y="620688"/>
            <a:chExt cx="864096" cy="864096"/>
          </a:xfrm>
        </p:grpSpPr>
        <p:sp>
          <p:nvSpPr>
            <p:cNvPr id="9" name="Овал 8"/>
            <p:cNvSpPr/>
            <p:nvPr/>
          </p:nvSpPr>
          <p:spPr>
            <a:xfrm>
              <a:off x="6444208" y="620688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48000" cap="flat" cmpd="thickThin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pic>
          <p:nvPicPr>
            <p:cNvPr id="10" name="Рисунок 9" descr="logo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5042" y="656890"/>
              <a:ext cx="806152" cy="790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727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547950E4-D2BC-4398-AB74-654CAB81F17B}"/>
              </a:ext>
            </a:extLst>
          </p:cNvPr>
          <p:cNvSpPr txBox="1">
            <a:spLocks/>
          </p:cNvSpPr>
          <p:nvPr/>
        </p:nvSpPr>
        <p:spPr>
          <a:xfrm>
            <a:off x="405517" y="3541039"/>
            <a:ext cx="11623726" cy="115886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11256630" y="102591"/>
            <a:ext cx="719147" cy="719147"/>
            <a:chOff x="6444208" y="620688"/>
            <a:chExt cx="864096" cy="864096"/>
          </a:xfrm>
        </p:grpSpPr>
        <p:sp>
          <p:nvSpPr>
            <p:cNvPr id="13" name="Овал 12"/>
            <p:cNvSpPr/>
            <p:nvPr/>
          </p:nvSpPr>
          <p:spPr>
            <a:xfrm>
              <a:off x="6444208" y="620688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48000" cap="flat" cmpd="thickThin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pic>
          <p:nvPicPr>
            <p:cNvPr id="14" name="Рисунок 13" descr="logo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5042" y="656890"/>
              <a:ext cx="806152" cy="790709"/>
            </a:xfrm>
            <a:prstGeom prst="rect">
              <a:avLst/>
            </a:prstGeom>
          </p:spPr>
        </p:pic>
      </p:grpSp>
      <p:sp>
        <p:nvSpPr>
          <p:cNvPr id="15" name="Объект 2">
            <a:extLst>
              <a:ext uri="{FF2B5EF4-FFF2-40B4-BE49-F238E27FC236}">
                <a16:creationId xmlns:a16="http://schemas.microsoft.com/office/drawing/2014/main" id="{ED811F89-27ED-4F16-94B2-821D6BA3CCB5}"/>
              </a:ext>
            </a:extLst>
          </p:cNvPr>
          <p:cNvSpPr txBox="1">
            <a:spLocks/>
          </p:cNvSpPr>
          <p:nvPr/>
        </p:nvSpPr>
        <p:spPr>
          <a:xfrm>
            <a:off x="978407" y="1738168"/>
            <a:ext cx="4966063" cy="470045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5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</a:rPr>
              <a:t>Согласие родителей (законных представителей) обучающегося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</a:rPr>
              <a:t>на проведение психолого-педагогического обследования и сопровождения специалистами ППк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</a:rPr>
              <a:t>Я</a:t>
            </a:r>
            <a:r>
              <a:rPr lang="ru-RU" sz="2400" dirty="0">
                <a:solidFill>
                  <a:schemeClr val="tx1"/>
                </a:solidFill>
              </a:rPr>
              <a:t>,__________________________________________________________________________________________________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</a:rPr>
              <a:t>ФИО родителя (законного представителя)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</a:rPr>
              <a:t>являясь родителем (законным представителем)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</a:rPr>
              <a:t>________________________________________________________________________________________________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</a:rPr>
              <a:t> (ФИО ребенка, дата (</a:t>
            </a:r>
            <a:r>
              <a:rPr lang="ru-RU" sz="1800" dirty="0" err="1">
                <a:solidFill>
                  <a:schemeClr val="tx1"/>
                </a:solidFill>
              </a:rPr>
              <a:t>дд.мм.гг</a:t>
            </a:r>
            <a:r>
              <a:rPr lang="ru-RU" sz="1800" dirty="0">
                <a:solidFill>
                  <a:schemeClr val="tx1"/>
                </a:solidFill>
              </a:rPr>
              <a:t>.) рождения)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</a:rPr>
              <a:t>выражаю согласие на проведение психолого-педагогического обследования и сопровождение своего ребенка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</a:rPr>
              <a:t>                                                   /___________/______________________________________           </a:t>
            </a:r>
            <a:r>
              <a:rPr lang="ru-RU" sz="1800" dirty="0">
                <a:solidFill>
                  <a:schemeClr val="tx1"/>
                </a:solidFill>
              </a:rPr>
              <a:t>(подпись)         (расшифровка подписи)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3F95E9B-258E-4FF1-A595-2006FD7DE0D9}"/>
              </a:ext>
            </a:extLst>
          </p:cNvPr>
          <p:cNvSpPr txBox="1">
            <a:spLocks/>
          </p:cNvSpPr>
          <p:nvPr/>
        </p:nvSpPr>
        <p:spPr>
          <a:xfrm>
            <a:off x="788602" y="736771"/>
            <a:ext cx="10480859" cy="45806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</a:rPr>
              <a:t>Заявление и согласие родителей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818C9EB-FD33-4C77-802A-FC9F9D1D04A9}"/>
              </a:ext>
            </a:extLst>
          </p:cNvPr>
          <p:cNvSpPr txBox="1">
            <a:spLocks/>
          </p:cNvSpPr>
          <p:nvPr/>
        </p:nvSpPr>
        <p:spPr>
          <a:xfrm>
            <a:off x="978407" y="156682"/>
            <a:ext cx="10180540" cy="59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Адаптация дополнительных общеобразовательных программ  для обучающихся с ОВЗ и детей-инвалидов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D811F89-27ED-4F16-94B2-821D6BA3CCB5}"/>
              </a:ext>
            </a:extLst>
          </p:cNvPr>
          <p:cNvSpPr txBox="1">
            <a:spLocks/>
          </p:cNvSpPr>
          <p:nvPr/>
        </p:nvSpPr>
        <p:spPr>
          <a:xfrm>
            <a:off x="6149396" y="1259447"/>
            <a:ext cx="5215289" cy="537921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</a:rPr>
              <a:t>Директору МАОУ ДО ЦТО «Престиж»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</a:rPr>
              <a:t>Олешкевич Марине Валериевне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</a:rPr>
              <a:t>______________________________________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</a:rPr>
              <a:t> (Ф.И.О. родителя полностью)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</a:rPr>
              <a:t>ЗАЯВЛЕНИЕ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</a:rPr>
              <a:t>Прошу принять _________________________________________________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</a:rPr>
              <a:t>(</a:t>
            </a:r>
            <a:r>
              <a:rPr lang="ru-RU" sz="3200" dirty="0">
                <a:solidFill>
                  <a:schemeClr val="tx1"/>
                </a:solidFill>
              </a:rPr>
              <a:t>Ф.И.О. ребенка) отчество обязательно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tx1"/>
                </a:solidFill>
              </a:rPr>
              <a:t>дата рождения в формате ДД.ММ.ГГГГ </a:t>
            </a:r>
            <a:r>
              <a:rPr lang="ru-RU" sz="4000" dirty="0">
                <a:solidFill>
                  <a:schemeClr val="tx1"/>
                </a:solidFill>
              </a:rPr>
              <a:t>_________,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</a:rPr>
              <a:t>в МАОУ ДО ЦТО «Престиж» на обучение по адаптированной дополнительной общеобразовательной программе _______________________________________________________________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</a:rPr>
              <a:t>Домашний адрес (по месту регистрации и фактический): __________________________________/______________________________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</a:rPr>
              <a:t>Телефон дом., сот., e-</a:t>
            </a:r>
            <a:r>
              <a:rPr lang="ru-RU" sz="4000" dirty="0" err="1">
                <a:solidFill>
                  <a:schemeClr val="tx1"/>
                </a:solidFill>
              </a:rPr>
              <a:t>mail</a:t>
            </a:r>
            <a:r>
              <a:rPr lang="ru-RU" sz="4000" dirty="0">
                <a:solidFill>
                  <a:schemeClr val="tx1"/>
                </a:solidFill>
              </a:rPr>
              <a:t>   ________________________________________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</a:rPr>
              <a:t>Законные представители ребенка (тип родства: родители/опекуны) _________________________________________________________________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(Фамилия, имя, отчество, телефон рабочий, тел. сотовый)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</a:rPr>
              <a:t>_________________________________________________________________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(Фамилия, имя, отчество, телефон рабочий, тел. сотовый)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</a:rPr>
              <a:t>Место учебы ребенка _____________________________________________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</a:rPr>
              <a:t>                            (номер ДОУ, школы, класс)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</a:rPr>
              <a:t>Место работы законного представителя ребенка, статус (рабочий, служащий, домохозяйка, безработный, пенсионер, др.)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</a:rPr>
              <a:t>__________________________________________________________________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</a:rPr>
              <a:t>Наличие у ребенка статуса инвалида, ОВЗ  с пояснением __________________________________________________________________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</a:rPr>
              <a:t>                                     		______________________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</a:rPr>
              <a:t>                              			</a:t>
            </a:r>
            <a:r>
              <a:rPr lang="ru-RU" sz="3200" dirty="0">
                <a:solidFill>
                  <a:schemeClr val="tx1"/>
                </a:solidFill>
              </a:rPr>
              <a:t>(подпись)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1"/>
                </a:solidFill>
              </a:rPr>
              <a:t>* С Уставом, лицензией на право ведения образовательной деятельности, дополнительными общеобразовательными программами, реализуемыми в ЦТО «Престиж», другими документами, регламентирующими организацию образовательного процесса, права и обязанности обучающихся в ЦТО «Престиж», ознакомлены (родители (законные представители)                                                                    </a:t>
            </a:r>
            <a:r>
              <a:rPr lang="ru-RU" sz="4000" dirty="0">
                <a:solidFill>
                  <a:schemeClr val="tx1"/>
                </a:solidFill>
              </a:rPr>
              <a:t>____________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tx1"/>
                </a:solidFill>
              </a:rPr>
              <a:t>                                                                                                                (подпись)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1"/>
                </a:solidFill>
              </a:rPr>
              <a:t>Даю согласие на обработку своих персональных данных и персональных данных ребенка. я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6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1"/>
                </a:solidFill>
              </a:rPr>
              <a:t>                                                             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1"/>
                </a:solidFill>
              </a:rPr>
              <a:t>                                                        </a:t>
            </a:r>
            <a:r>
              <a:rPr lang="ru-RU" sz="3200" dirty="0">
                <a:solidFill>
                  <a:schemeClr val="tx1"/>
                </a:solidFill>
              </a:rPr>
              <a:t>(подпись)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76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2">
            <a:extLst>
              <a:ext uri="{FF2B5EF4-FFF2-40B4-BE49-F238E27FC236}">
                <a16:creationId xmlns:a16="http://schemas.microsoft.com/office/drawing/2014/main" id="{C1437327-7769-4B2D-93BA-A12C1D01B7AF}"/>
              </a:ext>
            </a:extLst>
          </p:cNvPr>
          <p:cNvSpPr txBox="1">
            <a:spLocks/>
          </p:cNvSpPr>
          <p:nvPr/>
        </p:nvSpPr>
        <p:spPr>
          <a:xfrm>
            <a:off x="920784" y="975971"/>
            <a:ext cx="10624899" cy="53482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47950E4-D2BC-4398-AB74-654CAB81F17B}"/>
              </a:ext>
            </a:extLst>
          </p:cNvPr>
          <p:cNvSpPr txBox="1">
            <a:spLocks/>
          </p:cNvSpPr>
          <p:nvPr/>
        </p:nvSpPr>
        <p:spPr>
          <a:xfrm>
            <a:off x="405517" y="3541039"/>
            <a:ext cx="11623726" cy="115886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92189" y="246888"/>
            <a:ext cx="9970883" cy="10454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специалистов ППк совместно с педагогом ДО по адаптации ДОП для обучающихся с ОВЗ и/или инвалидностью</a:t>
            </a:r>
          </a:p>
        </p:txBody>
      </p:sp>
      <p:grpSp>
        <p:nvGrpSpPr>
          <p:cNvPr id="14" name="Группа 13"/>
          <p:cNvGrpSpPr>
            <a:grpSpLocks noChangeAspect="1"/>
          </p:cNvGrpSpPr>
          <p:nvPr/>
        </p:nvGrpSpPr>
        <p:grpSpPr>
          <a:xfrm>
            <a:off x="11183794" y="138614"/>
            <a:ext cx="791984" cy="791984"/>
            <a:chOff x="6444208" y="620688"/>
            <a:chExt cx="864096" cy="864096"/>
          </a:xfrm>
        </p:grpSpPr>
        <p:sp>
          <p:nvSpPr>
            <p:cNvPr id="15" name="Овал 14"/>
            <p:cNvSpPr/>
            <p:nvPr/>
          </p:nvSpPr>
          <p:spPr>
            <a:xfrm>
              <a:off x="6444208" y="620688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48000" cap="flat" cmpd="thickThin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pic>
          <p:nvPicPr>
            <p:cNvPr id="16" name="Рисунок 15" descr="logo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5042" y="656890"/>
              <a:ext cx="806152" cy="790709"/>
            </a:xfrm>
            <a:prstGeom prst="rect">
              <a:avLst/>
            </a:prstGeom>
          </p:spPr>
        </p:pic>
      </p:grpSp>
      <p:sp>
        <p:nvSpPr>
          <p:cNvPr id="18" name="Содержимое 2">
            <a:extLst>
              <a:ext uri="{FF2B5EF4-FFF2-40B4-BE49-F238E27FC236}">
                <a16:creationId xmlns:a16="http://schemas.microsoft.com/office/drawing/2014/main" id="{E2159C2F-2D93-49EE-A1EA-73341697FA4B}"/>
              </a:ext>
            </a:extLst>
          </p:cNvPr>
          <p:cNvSpPr txBox="1">
            <a:spLocks/>
          </p:cNvSpPr>
          <p:nvPr/>
        </p:nvSpPr>
        <p:spPr>
          <a:xfrm>
            <a:off x="1264995" y="1118267"/>
            <a:ext cx="10522468" cy="549284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ru-RU" sz="19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ФГОС для обучающихся с ОВЗ //https://base.garant.ru/70862366/53f89421bbdaf741eb2d1ecc4ddb4c33/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ФГОС для обучающихся с УО //https://www.garant.ru/products/ipo/prime/doc/70760670/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Приказ </a:t>
            </a:r>
            <a:r>
              <a:rPr lang="ru-RU" dirty="0" err="1">
                <a:solidFill>
                  <a:schemeClr val="tx1"/>
                </a:solidFill>
              </a:rPr>
              <a:t>Минпросвещения</a:t>
            </a:r>
            <a:r>
              <a:rPr lang="ru-RU" dirty="0">
                <a:solidFill>
                  <a:schemeClr val="tx1"/>
                </a:solidFill>
              </a:rPr>
              <a:t> РФ от 09.11.2018 № 196 </a:t>
            </a:r>
            <a:r>
              <a:rPr lang="ru-RU" sz="1800" dirty="0">
                <a:solidFill>
                  <a:schemeClr val="tx1"/>
                </a:solidFill>
              </a:rPr>
              <a:t>«Об утверждении Порядка организации и осуществления образовательной деятельности по дополнительным общеобразовательным программам» 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 изменениями внесенными приказом от 05.09.2019 года № 470 и приказом от 30.09 2020 года № 533;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Письмо Минобрнауки России от 29 марта 2016 г. N ВК-641/09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«О направлении методических рекомендаций по реализации адаптированных дополнительных общеобразовательных программ, способствующих социально-психологической реабилитации, профессиональному самоопределению детей с ограниченными возможностями здоровья, включая детей-инвалидов, с учетом их особых образовательных потребностей».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Методические рекомендации по разработке и адаптации дополнительных общеобразовательных программ для детей с ограниченными возможностями здоровья и инвалидностью//</a:t>
            </a:r>
            <a:r>
              <a:rPr lang="en-US" dirty="0">
                <a:solidFill>
                  <a:schemeClr val="tx1"/>
                </a:solidFill>
              </a:rPr>
              <a:t>http://unisop.rudn.ru/OVZ/OVZdoc?EventPartitionID=4</a:t>
            </a:r>
            <a:endParaRPr lang="ru-RU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A61E529-36E3-4886-B053-9F4640D5AADD}"/>
              </a:ext>
            </a:extLst>
          </p:cNvPr>
          <p:cNvSpPr txBox="1">
            <a:spLocks/>
          </p:cNvSpPr>
          <p:nvPr/>
        </p:nvSpPr>
        <p:spPr>
          <a:xfrm>
            <a:off x="1423303" y="1196049"/>
            <a:ext cx="3235318" cy="4771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ссылки</a:t>
            </a:r>
          </a:p>
        </p:txBody>
      </p:sp>
    </p:spTree>
    <p:extLst>
      <p:ext uri="{BB962C8B-B14F-4D97-AF65-F5344CB8AC3E}">
        <p14:creationId xmlns:p14="http://schemas.microsoft.com/office/powerpoint/2010/main" val="3748524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2">
            <a:extLst>
              <a:ext uri="{FF2B5EF4-FFF2-40B4-BE49-F238E27FC236}">
                <a16:creationId xmlns:a16="http://schemas.microsoft.com/office/drawing/2014/main" id="{C1437327-7769-4B2D-93BA-A12C1D01B7AF}"/>
              </a:ext>
            </a:extLst>
          </p:cNvPr>
          <p:cNvSpPr txBox="1">
            <a:spLocks/>
          </p:cNvSpPr>
          <p:nvPr/>
        </p:nvSpPr>
        <p:spPr>
          <a:xfrm>
            <a:off x="904035" y="1176584"/>
            <a:ext cx="10751517" cy="50779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47950E4-D2BC-4398-AB74-654CAB81F17B}"/>
              </a:ext>
            </a:extLst>
          </p:cNvPr>
          <p:cNvSpPr txBox="1">
            <a:spLocks/>
          </p:cNvSpPr>
          <p:nvPr/>
        </p:nvSpPr>
        <p:spPr>
          <a:xfrm>
            <a:off x="405517" y="3541039"/>
            <a:ext cx="11623726" cy="115886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92189" y="246888"/>
            <a:ext cx="9970883" cy="10454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специалистов ППк совместно с педагогом ДО по адаптации ДОП для обучающихся с ОВЗ и/или инвалидностью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243584" y="1538338"/>
            <a:ext cx="10853928" cy="518104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Методические рекомендации по разработке и адаптации дополнительных общеобразовательных программ для детей с ограниченными возможностями здоровья и инвалидностью (по уровням освоения программы) //http://unisop.rudn.ru/DocDownload?tab=eventpartitiondoc&amp;id=5bf259e6-01ab-4334-9759-d69d730987ff&amp;mode=preview&amp;signature=9fac970814e4ca63409e88261ae1c46d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Методические рекомендации по организации дополнительного образования детей с ограниченными возможностями здоровья и инвалидностью с учетом нозологических групп: нарушения слуха, зрения, речи, опорно-двигательного аппарата, расстройства аутистического спектра, задержка психического развития, умственная отсталость (интеллектуальные нарушения) http://unisop.rudn.ru/DocDownload?tab=eventpartitiondoc&amp;id=9c431d89-b738-4f0c-a664-dd043501dd39&amp;mode=preview&amp;signature=874b9652da879d8ec14c8fef34f0c0c2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Методические рекомендации по особенностям организации дополнительного образования детей с ограниченными возможностями здоровья и инвалидностью по направленностям дополнительных общеобразовательных программ (художественная, техническая, естественнонаучная, физкультурно-спортивная, туристско-краеведческая и социально-педагогическая)</a:t>
            </a:r>
            <a:r>
              <a:rPr lang="en-US" sz="1600" dirty="0">
                <a:solidFill>
                  <a:schemeClr val="tx1"/>
                </a:solidFill>
              </a:rPr>
              <a:t>http://unisop.rudn.ru/DocDownload?tab=eventpartitiondoc&amp;id=f2f771ca-859a-4d1e-830e-ad1c79b72684&amp;mode=preview&amp;signature=78b04788b006cfd60c4ed99926002dff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Методические рекомендации по особенностям организации дополнительного образования детей с ограниченными возможностями здоровья и инвалидностью в условиях инклюзивных и специальных групп/</a:t>
            </a:r>
            <a:r>
              <a:rPr lang="en-US" sz="1600" dirty="0">
                <a:solidFill>
                  <a:schemeClr val="tx1"/>
                </a:solidFill>
              </a:rPr>
              <a:t>http://unisop.rudn.ru/DocDownload?tab=eventpartitiondoc&amp;id=2efe952a-6ca0-4c60-9a77-0d01854fdc3d&amp;mode=preview&amp;signature=b012a1510819bad459f055274769bdb6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4" name="Группа 13"/>
          <p:cNvGrpSpPr>
            <a:grpSpLocks noChangeAspect="1"/>
          </p:cNvGrpSpPr>
          <p:nvPr/>
        </p:nvGrpSpPr>
        <p:grpSpPr>
          <a:xfrm>
            <a:off x="11183794" y="138614"/>
            <a:ext cx="791984" cy="791984"/>
            <a:chOff x="6444208" y="620688"/>
            <a:chExt cx="864096" cy="864096"/>
          </a:xfrm>
        </p:grpSpPr>
        <p:sp>
          <p:nvSpPr>
            <p:cNvPr id="15" name="Овал 14"/>
            <p:cNvSpPr/>
            <p:nvPr/>
          </p:nvSpPr>
          <p:spPr>
            <a:xfrm>
              <a:off x="6444208" y="620688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48000" cap="flat" cmpd="thickThin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pic>
          <p:nvPicPr>
            <p:cNvPr id="16" name="Рисунок 15" descr="logo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5042" y="656890"/>
              <a:ext cx="806152" cy="790709"/>
            </a:xfrm>
            <a:prstGeom prst="rect">
              <a:avLst/>
            </a:prstGeom>
          </p:spPr>
        </p:pic>
      </p:grp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A61E529-36E3-4886-B053-9F4640D5AADD}"/>
              </a:ext>
            </a:extLst>
          </p:cNvPr>
          <p:cNvSpPr txBox="1">
            <a:spLocks/>
          </p:cNvSpPr>
          <p:nvPr/>
        </p:nvSpPr>
        <p:spPr>
          <a:xfrm>
            <a:off x="1085401" y="1176908"/>
            <a:ext cx="3235318" cy="4771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ссылки</a:t>
            </a:r>
          </a:p>
        </p:txBody>
      </p:sp>
    </p:spTree>
    <p:extLst>
      <p:ext uri="{BB962C8B-B14F-4D97-AF65-F5344CB8AC3E}">
        <p14:creationId xmlns:p14="http://schemas.microsoft.com/office/powerpoint/2010/main" val="329705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>
            <a:extLst>
              <a:ext uri="{FF2B5EF4-FFF2-40B4-BE49-F238E27FC236}">
                <a16:creationId xmlns:a16="http://schemas.microsoft.com/office/drawing/2014/main" id="{A15B8296-50D9-4BA8-A9F8-866237BA3A61}"/>
              </a:ext>
            </a:extLst>
          </p:cNvPr>
          <p:cNvSpPr txBox="1">
            <a:spLocks/>
          </p:cNvSpPr>
          <p:nvPr/>
        </p:nvSpPr>
        <p:spPr>
          <a:xfrm>
            <a:off x="948608" y="896516"/>
            <a:ext cx="10997371" cy="5884298"/>
          </a:xfrm>
          <a:prstGeom prst="rect">
            <a:avLst/>
          </a:prstGeom>
          <a:solidFill>
            <a:srgbClr val="E3F3DD"/>
          </a:solidFill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Объект 1">
            <a:extLst>
              <a:ext uri="{FF2B5EF4-FFF2-40B4-BE49-F238E27FC236}">
                <a16:creationId xmlns:a16="http://schemas.microsoft.com/office/drawing/2014/main" id="{036DD177-0455-4BA1-95BC-F1C3C6E9803B}"/>
              </a:ext>
            </a:extLst>
          </p:cNvPr>
          <p:cNvSpPr txBox="1">
            <a:spLocks/>
          </p:cNvSpPr>
          <p:nvPr/>
        </p:nvSpPr>
        <p:spPr>
          <a:xfrm>
            <a:off x="963222" y="1128311"/>
            <a:ext cx="10817800" cy="566987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ФЗ «Об образовании в Россий Федерации» от 29 декабря 2012 г. № 273-ФЗ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Приказ </a:t>
            </a:r>
            <a:r>
              <a:rPr lang="ru-RU" dirty="0" err="1">
                <a:solidFill>
                  <a:schemeClr val="tx1"/>
                </a:solidFill>
              </a:rPr>
              <a:t>Минпросвещения</a:t>
            </a:r>
            <a:r>
              <a:rPr lang="ru-RU" dirty="0">
                <a:solidFill>
                  <a:schemeClr val="tx1"/>
                </a:solidFill>
              </a:rPr>
              <a:t> от 09.11.2018 № 196 «Об утверждении Порядка организации и осуществления образовательной деятельности по дополнительным общеобразовательным программам» с изменениями от 30.09.2020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Распоряжение Министерства Просвещения РФ от 09.09.2019 N Р-93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«Об утверждении примерного Положения о психолого-педагогическом консилиуме образовательной организации"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ФГОС для обучающихся с ОВЗ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ФГОС для обучающихся с УО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Письмо Минобрнауки России от 29 марта 2016 г. N ВК-641/09 «О направлении методических рекомендаций по реализации адаптированных дополнительных общеобразовательных программ, способствующих социально-психологической реабилитации, профессиональному самоопределению детей с ограниченными возможностями здоровья, включая детей-инвалидов, с учетом их особых образовательных потребностей».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17385" y="82163"/>
            <a:ext cx="10180540" cy="59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Адаптация дополнительных общеобразовательных программ  для обучающихся с ОВЗ и детей-инвалидов</a:t>
            </a:r>
          </a:p>
        </p:txBody>
      </p:sp>
      <p:grpSp>
        <p:nvGrpSpPr>
          <p:cNvPr id="5" name="Группа 4"/>
          <p:cNvGrpSpPr>
            <a:grpSpLocks noChangeAspect="1"/>
          </p:cNvGrpSpPr>
          <p:nvPr/>
        </p:nvGrpSpPr>
        <p:grpSpPr>
          <a:xfrm>
            <a:off x="11183794" y="138614"/>
            <a:ext cx="791984" cy="791984"/>
            <a:chOff x="6444208" y="620688"/>
            <a:chExt cx="864096" cy="864096"/>
          </a:xfrm>
        </p:grpSpPr>
        <p:sp>
          <p:nvSpPr>
            <p:cNvPr id="9" name="Овал 8"/>
            <p:cNvSpPr/>
            <p:nvPr/>
          </p:nvSpPr>
          <p:spPr>
            <a:xfrm>
              <a:off x="6444208" y="620688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48000" cap="flat" cmpd="thickThin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pic>
          <p:nvPicPr>
            <p:cNvPr id="10" name="Рисунок 9" descr="logo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5042" y="656890"/>
              <a:ext cx="806152" cy="790709"/>
            </a:xfrm>
            <a:prstGeom prst="rect">
              <a:avLst/>
            </a:prstGeom>
          </p:spPr>
        </p:pic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6A5B8ED-0EF0-4EE4-A297-B84BCEF21FA2}"/>
              </a:ext>
            </a:extLst>
          </p:cNvPr>
          <p:cNvSpPr txBox="1">
            <a:spLocks/>
          </p:cNvSpPr>
          <p:nvPr/>
        </p:nvSpPr>
        <p:spPr>
          <a:xfrm>
            <a:off x="1113390" y="647353"/>
            <a:ext cx="9601200" cy="4983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Нормативно-правовые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146098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8A1A4335-197E-45C1-97FB-1AC57CB4202E}"/>
              </a:ext>
            </a:extLst>
          </p:cNvPr>
          <p:cNvSpPr txBox="1">
            <a:spLocks/>
          </p:cNvSpPr>
          <p:nvPr/>
        </p:nvSpPr>
        <p:spPr>
          <a:xfrm>
            <a:off x="772287" y="820840"/>
            <a:ext cx="11203491" cy="5884021"/>
          </a:xfrm>
          <a:prstGeom prst="rect">
            <a:avLst/>
          </a:prstGeom>
          <a:solidFill>
            <a:srgbClr val="E3F3DD"/>
          </a:solidFill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11376590" y="138614"/>
            <a:ext cx="599187" cy="599187"/>
            <a:chOff x="6444208" y="620688"/>
            <a:chExt cx="864096" cy="864096"/>
          </a:xfrm>
        </p:grpSpPr>
        <p:sp>
          <p:nvSpPr>
            <p:cNvPr id="10" name="Овал 9"/>
            <p:cNvSpPr/>
            <p:nvPr/>
          </p:nvSpPr>
          <p:spPr>
            <a:xfrm>
              <a:off x="6444208" y="620688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48000" cap="flat" cmpd="thickThin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pic>
          <p:nvPicPr>
            <p:cNvPr id="11" name="Рисунок 10" descr="logo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5042" y="656890"/>
              <a:ext cx="806152" cy="790709"/>
            </a:xfrm>
            <a:prstGeom prst="rect">
              <a:avLst/>
            </a:prstGeom>
          </p:spPr>
        </p:pic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1205864" y="3423191"/>
            <a:ext cx="10336335" cy="24936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Одна из форм взаимодействия </a:t>
            </a: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руководящих и педагогических работников 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организации, осуществляющей образовательную деятельность для </a:t>
            </a: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создания оптимальных условий 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обучения, развития, социализации и адаптации обучающихся посредством </a:t>
            </a: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психолого-педагогического сопровождения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222C06D5-4DFB-4312-B84B-49DF97F3903E}"/>
              </a:ext>
            </a:extLst>
          </p:cNvPr>
          <p:cNvSpPr txBox="1">
            <a:spLocks/>
          </p:cNvSpPr>
          <p:nvPr/>
        </p:nvSpPr>
        <p:spPr>
          <a:xfrm>
            <a:off x="2791968" y="2082256"/>
            <a:ext cx="6608064" cy="13409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b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Психолого-педагогический консилиум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E8C037AB-E745-4700-9474-5721F97AB362}"/>
              </a:ext>
            </a:extLst>
          </p:cNvPr>
          <p:cNvSpPr txBox="1">
            <a:spLocks/>
          </p:cNvSpPr>
          <p:nvPr/>
        </p:nvSpPr>
        <p:spPr>
          <a:xfrm>
            <a:off x="978407" y="1245502"/>
            <a:ext cx="10970986" cy="8765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Распоряжение Министерства просвещения РФ от 9 сентября 2019г. N Р-93 «Об утверждении примерного Положения о психолого-педагогическом консилиуме образовательной организации».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91F086A-94A0-4346-B3E1-DA88BF34C4AD}"/>
              </a:ext>
            </a:extLst>
          </p:cNvPr>
          <p:cNvSpPr txBox="1">
            <a:spLocks/>
          </p:cNvSpPr>
          <p:nvPr/>
        </p:nvSpPr>
        <p:spPr>
          <a:xfrm>
            <a:off x="978407" y="156682"/>
            <a:ext cx="10180540" cy="59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Адаптация дополнительных общеобразовательных программ  для обучающихся с ОВЗ и детей-инвалидов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317253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77885" y="3038127"/>
            <a:ext cx="9863547" cy="421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программного обеспечения осуществляется на базе созданных условий</a:t>
            </a:r>
            <a:r>
              <a:rPr lang="ru-RU" sz="1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11183794" y="138614"/>
            <a:ext cx="791984" cy="791984"/>
            <a:chOff x="6444208" y="620688"/>
            <a:chExt cx="864096" cy="864096"/>
          </a:xfrm>
        </p:grpSpPr>
        <p:sp>
          <p:nvSpPr>
            <p:cNvPr id="9" name="Овал 8"/>
            <p:cNvSpPr/>
            <p:nvPr/>
          </p:nvSpPr>
          <p:spPr>
            <a:xfrm>
              <a:off x="6444208" y="620688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48000" cap="flat" cmpd="thickThin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pic>
          <p:nvPicPr>
            <p:cNvPr id="10" name="Рисунок 9" descr="logo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5042" y="656890"/>
              <a:ext cx="806152" cy="790709"/>
            </a:xfrm>
            <a:prstGeom prst="rect">
              <a:avLst/>
            </a:prstGeom>
          </p:spPr>
        </p:pic>
      </p:grpSp>
      <p:sp>
        <p:nvSpPr>
          <p:cNvPr id="12" name="Объект 1">
            <a:extLst>
              <a:ext uri="{FF2B5EF4-FFF2-40B4-BE49-F238E27FC236}">
                <a16:creationId xmlns:a16="http://schemas.microsoft.com/office/drawing/2014/main" id="{036DD177-0455-4BA1-95BC-F1C3C6E9803B}"/>
              </a:ext>
            </a:extLst>
          </p:cNvPr>
          <p:cNvSpPr txBox="1">
            <a:spLocks/>
          </p:cNvSpPr>
          <p:nvPr/>
        </p:nvSpPr>
        <p:spPr>
          <a:xfrm>
            <a:off x="1891303" y="4508068"/>
            <a:ext cx="8961119" cy="888018"/>
          </a:xfrm>
          <a:prstGeom prst="rect">
            <a:avLst/>
          </a:prstGeom>
          <a:solidFill>
            <a:schemeClr val="bg1"/>
          </a:solidFill>
          <a:ln>
            <a:solidFill>
              <a:srgbClr val="299F1D"/>
            </a:solidFill>
          </a:ln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ru-RU" sz="1600" b="1" dirty="0">
                <a:solidFill>
                  <a:schemeClr val="tx1"/>
                </a:solidFill>
              </a:rPr>
              <a:t>Материально-технические условия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( использование необходимого оборудования, инструментов, материалов в соответствии с потребностями каждой нозологической группы)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Объект 1">
            <a:extLst>
              <a:ext uri="{FF2B5EF4-FFF2-40B4-BE49-F238E27FC236}">
                <a16:creationId xmlns:a16="http://schemas.microsoft.com/office/drawing/2014/main" id="{036DD177-0455-4BA1-95BC-F1C3C6E9803B}"/>
              </a:ext>
            </a:extLst>
          </p:cNvPr>
          <p:cNvSpPr txBox="1">
            <a:spLocks/>
          </p:cNvSpPr>
          <p:nvPr/>
        </p:nvSpPr>
        <p:spPr>
          <a:xfrm>
            <a:off x="1095200" y="5586692"/>
            <a:ext cx="10553328" cy="1197285"/>
          </a:xfrm>
          <a:prstGeom prst="rect">
            <a:avLst/>
          </a:prstGeom>
          <a:solidFill>
            <a:schemeClr val="bg1"/>
          </a:solidFill>
          <a:ln>
            <a:solidFill>
              <a:srgbClr val="299F1D"/>
            </a:solidFill>
          </a:ln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</a:rPr>
              <a:t>Нормативные условия</a:t>
            </a:r>
            <a:endParaRPr lang="ru-RU" sz="1600" b="1" i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(Нормативные локальные акты учреждения дополнительного образования: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Положение об адаптированной дополнительной общеобразовательной программе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Положение о психолого-педагогической консилиуме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Положение об организации инклюзивного образования детей с ОВЗ, детей инвалидов)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Объект 1">
            <a:extLst>
              <a:ext uri="{FF2B5EF4-FFF2-40B4-BE49-F238E27FC236}">
                <a16:creationId xmlns:a16="http://schemas.microsoft.com/office/drawing/2014/main" id="{036DD177-0455-4BA1-95BC-F1C3C6E9803B}"/>
              </a:ext>
            </a:extLst>
          </p:cNvPr>
          <p:cNvSpPr txBox="1">
            <a:spLocks/>
          </p:cNvSpPr>
          <p:nvPr/>
        </p:nvSpPr>
        <p:spPr>
          <a:xfrm>
            <a:off x="2820704" y="3600958"/>
            <a:ext cx="7656575" cy="747531"/>
          </a:xfrm>
          <a:prstGeom prst="rect">
            <a:avLst/>
          </a:prstGeom>
          <a:solidFill>
            <a:schemeClr val="bg1"/>
          </a:solidFill>
          <a:ln>
            <a:solidFill>
              <a:srgbClr val="299F1D"/>
            </a:solidFill>
          </a:ln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ru-RU" sz="1600" b="1" dirty="0">
                <a:solidFill>
                  <a:schemeClr val="tx1"/>
                </a:solidFill>
              </a:rPr>
              <a:t>Кадровые  условия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(квалифицированный педагог дополнительного образования,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предоставление </a:t>
            </a:r>
            <a:r>
              <a:rPr lang="ru-RU" sz="1400" b="1" dirty="0">
                <a:solidFill>
                  <a:schemeClr val="tx1"/>
                </a:solidFill>
              </a:rPr>
              <a:t>по возможности</a:t>
            </a:r>
            <a:r>
              <a:rPr lang="ru-RU" sz="1400" dirty="0">
                <a:solidFill>
                  <a:schemeClr val="tx1"/>
                </a:solidFill>
              </a:rPr>
              <a:t> услуг </a:t>
            </a:r>
            <a:r>
              <a:rPr lang="ru-RU" sz="1400" dirty="0" err="1">
                <a:solidFill>
                  <a:schemeClr val="tx1"/>
                </a:solidFill>
              </a:rPr>
              <a:t>тьютора</a:t>
            </a:r>
            <a:r>
              <a:rPr lang="ru-RU" sz="1400" dirty="0">
                <a:solidFill>
                  <a:schemeClr val="tx1"/>
                </a:solidFill>
              </a:rPr>
              <a:t>, ассистента (помощника) 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259503EF-6437-4E3E-BB3A-8B402AF00595}"/>
              </a:ext>
            </a:extLst>
          </p:cNvPr>
          <p:cNvSpPr txBox="1">
            <a:spLocks/>
          </p:cNvSpPr>
          <p:nvPr/>
        </p:nvSpPr>
        <p:spPr>
          <a:xfrm>
            <a:off x="978407" y="156682"/>
            <a:ext cx="10180540" cy="59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Адаптация дополнительных общеобразовательных программ  для обучающихся с ОВЗ и детей-инвалидов</a:t>
            </a:r>
          </a:p>
        </p:txBody>
      </p:sp>
      <p:sp>
        <p:nvSpPr>
          <p:cNvPr id="14" name="Объект 1">
            <a:extLst>
              <a:ext uri="{FF2B5EF4-FFF2-40B4-BE49-F238E27FC236}">
                <a16:creationId xmlns:a16="http://schemas.microsoft.com/office/drawing/2014/main" id="{036DD177-0455-4BA1-95BC-F1C3C6E9803B}"/>
              </a:ext>
            </a:extLst>
          </p:cNvPr>
          <p:cNvSpPr txBox="1">
            <a:spLocks/>
          </p:cNvSpPr>
          <p:nvPr/>
        </p:nvSpPr>
        <p:spPr>
          <a:xfrm>
            <a:off x="1095200" y="1080506"/>
            <a:ext cx="10553329" cy="1816608"/>
          </a:xfrm>
          <a:prstGeom prst="rect">
            <a:avLst/>
          </a:prstGeom>
          <a:solidFill>
            <a:schemeClr val="bg1"/>
          </a:solidFill>
          <a:ln>
            <a:solidFill>
              <a:srgbClr val="299F1D"/>
            </a:solidFill>
          </a:ln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1"/>
                </a:solidFill>
              </a:rPr>
              <a:t>Программно-методические условия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i="1" dirty="0">
                <a:solidFill>
                  <a:schemeClr val="tx1"/>
                </a:solidFill>
              </a:rPr>
              <a:t>Разработка АДОП/ИУП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</a:rPr>
              <a:t>(включение адаптационного периода; уменьшение/ увеличение:  объема программы; количества часов; длительности занятий; упрощение /иллюстрирование инструкций;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</a:rPr>
              <a:t>увеличение времени на отдых; организация смены деятельности;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</a:rPr>
              <a:t>организация дополнительной двигательной нагрузки / снижение двигательной нагрузки и т.д.)</a:t>
            </a:r>
          </a:p>
        </p:txBody>
      </p:sp>
    </p:spTree>
    <p:extLst>
      <p:ext uri="{BB962C8B-B14F-4D97-AF65-F5344CB8AC3E}">
        <p14:creationId xmlns:p14="http://schemas.microsoft.com/office/powerpoint/2010/main" val="70373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547950E4-D2BC-4398-AB74-654CAB81F17B}"/>
              </a:ext>
            </a:extLst>
          </p:cNvPr>
          <p:cNvSpPr txBox="1">
            <a:spLocks/>
          </p:cNvSpPr>
          <p:nvPr/>
        </p:nvSpPr>
        <p:spPr>
          <a:xfrm>
            <a:off x="405517" y="3541039"/>
            <a:ext cx="11623726" cy="115886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454986" y="883132"/>
            <a:ext cx="9427464" cy="1210147"/>
          </a:xfrm>
        </p:spPr>
        <p:txBody>
          <a:bodyPr>
            <a:noAutofit/>
          </a:bodyPr>
          <a:lstStyle/>
          <a:p>
            <a:pPr algn="ctr"/>
            <a:r>
              <a:rPr lang="ru-RU" sz="20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Вариативность образовательных маршрутов </a:t>
            </a:r>
            <a:br>
              <a:rPr lang="ru-RU" sz="20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 с ОВЗ и/или инвалидностью 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1223170" y="2186296"/>
            <a:ext cx="3795144" cy="257263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ДОП совместно с нормально развивающимися сверстниками: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по общему учебному плану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индивидуальному учебному плану.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6" name="Группа 15"/>
          <p:cNvGrpSpPr>
            <a:grpSpLocks noChangeAspect="1"/>
          </p:cNvGrpSpPr>
          <p:nvPr/>
        </p:nvGrpSpPr>
        <p:grpSpPr>
          <a:xfrm>
            <a:off x="11183794" y="138614"/>
            <a:ext cx="791984" cy="791984"/>
            <a:chOff x="6444208" y="620688"/>
            <a:chExt cx="864096" cy="864096"/>
          </a:xfrm>
        </p:grpSpPr>
        <p:sp>
          <p:nvSpPr>
            <p:cNvPr id="17" name="Овал 16"/>
            <p:cNvSpPr/>
            <p:nvPr/>
          </p:nvSpPr>
          <p:spPr>
            <a:xfrm>
              <a:off x="6444208" y="620688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48000" cap="flat" cmpd="thickThin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pic>
          <p:nvPicPr>
            <p:cNvPr id="18" name="Рисунок 17" descr="logo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5042" y="656890"/>
              <a:ext cx="806152" cy="790709"/>
            </a:xfrm>
            <a:prstGeom prst="rect">
              <a:avLst/>
            </a:prstGeom>
          </p:spPr>
        </p:pic>
      </p:grpSp>
      <p:sp>
        <p:nvSpPr>
          <p:cNvPr id="10" name="Содержимое 2"/>
          <p:cNvSpPr txBox="1">
            <a:spLocks/>
          </p:cNvSpPr>
          <p:nvPr/>
        </p:nvSpPr>
        <p:spPr>
          <a:xfrm>
            <a:off x="7696200" y="2192864"/>
            <a:ext cx="3812601" cy="250704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АДОП:</a:t>
            </a:r>
          </a:p>
          <a:p>
            <a:r>
              <a:rPr lang="ru-RU" dirty="0">
                <a:solidFill>
                  <a:schemeClr val="tx1"/>
                </a:solidFill>
              </a:rPr>
              <a:t>в группе с нормально развивающимися сверстниками;</a:t>
            </a:r>
          </a:p>
          <a:p>
            <a:r>
              <a:rPr lang="ru-RU" dirty="0">
                <a:solidFill>
                  <a:schemeClr val="tx1"/>
                </a:solidFill>
              </a:rPr>
              <a:t>в группе сверстников такой же нозологической группы</a:t>
            </a:r>
          </a:p>
          <a:p>
            <a:r>
              <a:rPr lang="ru-RU" dirty="0">
                <a:solidFill>
                  <a:schemeClr val="tx1"/>
                </a:solidFill>
              </a:rPr>
              <a:t>индивидуально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бъект 1">
            <a:extLst>
              <a:ext uri="{FF2B5EF4-FFF2-40B4-BE49-F238E27FC236}">
                <a16:creationId xmlns:a16="http://schemas.microsoft.com/office/drawing/2014/main" id="{036DD177-0455-4BA1-95BC-F1C3C6E9803B}"/>
              </a:ext>
            </a:extLst>
          </p:cNvPr>
          <p:cNvSpPr txBox="1">
            <a:spLocks/>
          </p:cNvSpPr>
          <p:nvPr/>
        </p:nvSpPr>
        <p:spPr>
          <a:xfrm>
            <a:off x="2452225" y="5558849"/>
            <a:ext cx="7232904" cy="572364"/>
          </a:xfrm>
          <a:prstGeom prst="rect">
            <a:avLst/>
          </a:prstGeom>
          <a:solidFill>
            <a:schemeClr val="bg1"/>
          </a:solidFill>
          <a:ln>
            <a:solidFill>
              <a:srgbClr val="299F1D"/>
            </a:solidFill>
          </a:ln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Участие  в мероприятиях   и   событиях  Центра</a:t>
            </a:r>
            <a:endParaRPr lang="ru-RU" sz="1800" i="1" dirty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ru-RU" sz="1800" i="1" dirty="0">
              <a:solidFill>
                <a:schemeClr val="tx1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559907" y="1534609"/>
            <a:ext cx="941989" cy="512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182112" y="4749533"/>
            <a:ext cx="11752" cy="814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820084" y="1600200"/>
            <a:ext cx="1148529" cy="512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9305543" y="4779936"/>
            <a:ext cx="1964" cy="709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BC448DF9-542A-46B3-9EC5-C24C2F8B63A2}"/>
              </a:ext>
            </a:extLst>
          </p:cNvPr>
          <p:cNvSpPr txBox="1">
            <a:spLocks/>
          </p:cNvSpPr>
          <p:nvPr/>
        </p:nvSpPr>
        <p:spPr>
          <a:xfrm>
            <a:off x="978407" y="156682"/>
            <a:ext cx="10180540" cy="59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Адаптация дополнительных общеобразовательных программ  для обучающихся с ОВЗ и детей-инвалидов</a:t>
            </a:r>
          </a:p>
        </p:txBody>
      </p:sp>
      <p:sp>
        <p:nvSpPr>
          <p:cNvPr id="2" name="Овал 1"/>
          <p:cNvSpPr/>
          <p:nvPr/>
        </p:nvSpPr>
        <p:spPr>
          <a:xfrm>
            <a:off x="7445829" y="2047242"/>
            <a:ext cx="1338942" cy="5544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57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2">
            <a:extLst>
              <a:ext uri="{FF2B5EF4-FFF2-40B4-BE49-F238E27FC236}">
                <a16:creationId xmlns:a16="http://schemas.microsoft.com/office/drawing/2014/main" id="{3A0C4FAF-B193-4EA1-81C8-D5C1444F9989}"/>
              </a:ext>
            </a:extLst>
          </p:cNvPr>
          <p:cNvSpPr txBox="1">
            <a:spLocks/>
          </p:cNvSpPr>
          <p:nvPr/>
        </p:nvSpPr>
        <p:spPr>
          <a:xfrm>
            <a:off x="814781" y="896517"/>
            <a:ext cx="11156442" cy="5961484"/>
          </a:xfrm>
          <a:prstGeom prst="rect">
            <a:avLst/>
          </a:prstGeom>
          <a:solidFill>
            <a:srgbClr val="E3F3DD"/>
          </a:solidFill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Объект 1">
            <a:extLst>
              <a:ext uri="{FF2B5EF4-FFF2-40B4-BE49-F238E27FC236}">
                <a16:creationId xmlns:a16="http://schemas.microsoft.com/office/drawing/2014/main" id="{036DD177-0455-4BA1-95BC-F1C3C6E9803B}"/>
              </a:ext>
            </a:extLst>
          </p:cNvPr>
          <p:cNvSpPr txBox="1">
            <a:spLocks/>
          </p:cNvSpPr>
          <p:nvPr/>
        </p:nvSpPr>
        <p:spPr>
          <a:xfrm>
            <a:off x="1082114" y="896517"/>
            <a:ext cx="10553329" cy="1019031"/>
          </a:xfrm>
          <a:prstGeom prst="rect">
            <a:avLst/>
          </a:prstGeom>
          <a:solidFill>
            <a:schemeClr val="bg1"/>
          </a:solidFill>
          <a:ln>
            <a:solidFill>
              <a:srgbClr val="299F1D"/>
            </a:solidFill>
          </a:ln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1"/>
                </a:solidFill>
              </a:rPr>
              <a:t>образовательная программа </a:t>
            </a:r>
            <a:r>
              <a:rPr lang="ru-RU" sz="1800" dirty="0">
                <a:solidFill>
                  <a:schemeClr val="tx1"/>
                </a:solidFill>
              </a:rPr>
              <a:t>- </a:t>
            </a:r>
            <a:r>
              <a:rPr lang="ru-RU" sz="1800" b="1" dirty="0">
                <a:solidFill>
                  <a:schemeClr val="tx1"/>
                </a:solidFill>
              </a:rPr>
              <a:t>комплекс основных характеристик образования </a:t>
            </a:r>
            <a:r>
              <a:rPr lang="ru-RU" sz="1800" dirty="0">
                <a:solidFill>
                  <a:schemeClr val="tx1"/>
                </a:solidFill>
              </a:rPr>
              <a:t>и </a:t>
            </a:r>
            <a:r>
              <a:rPr lang="ru-RU" sz="1800" b="1" dirty="0">
                <a:solidFill>
                  <a:schemeClr val="tx1"/>
                </a:solidFill>
              </a:rPr>
              <a:t>организационно-педагогических условий</a:t>
            </a:r>
            <a:r>
              <a:rPr lang="ru-RU" sz="1800" dirty="0">
                <a:solidFill>
                  <a:schemeClr val="tx1"/>
                </a:solidFill>
              </a:rPr>
              <a:t>;</a:t>
            </a: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222C06D5-4DFB-4312-B84B-49DF97F3903E}"/>
              </a:ext>
            </a:extLst>
          </p:cNvPr>
          <p:cNvSpPr txBox="1">
            <a:spLocks/>
          </p:cNvSpPr>
          <p:nvPr/>
        </p:nvSpPr>
        <p:spPr>
          <a:xfrm>
            <a:off x="6358778" y="1205612"/>
            <a:ext cx="5556390" cy="709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п.9 ст. 2 ФЗ «Об образовании в РФ»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D811F89-27ED-4F16-94B2-821D6BA3CCB5}"/>
              </a:ext>
            </a:extLst>
          </p:cNvPr>
          <p:cNvSpPr txBox="1">
            <a:spLocks/>
          </p:cNvSpPr>
          <p:nvPr/>
        </p:nvSpPr>
        <p:spPr>
          <a:xfrm>
            <a:off x="7023433" y="2888166"/>
            <a:ext cx="4499043" cy="367584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Календарный учебный график программы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Условия реализации программы (материально-техническое обеспечение, информационно обеспечение, кадровое обеспечение)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Формы аттестации / Оценочные материалы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Методические материалы (методы обучения и воспитания; формы организации учебного занятия; педагогические технологии;  дидактические материалы)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Список литературы </a:t>
            </a:r>
          </a:p>
        </p:txBody>
      </p:sp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id="{E89EB13B-1EF6-4A73-A105-EC7DD2133D1E}"/>
              </a:ext>
            </a:extLst>
          </p:cNvPr>
          <p:cNvSpPr txBox="1">
            <a:spLocks/>
          </p:cNvSpPr>
          <p:nvPr/>
        </p:nvSpPr>
        <p:spPr>
          <a:xfrm>
            <a:off x="978406" y="2218210"/>
            <a:ext cx="4973557" cy="434580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Направленность программы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Новизна, актуальность программы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chemeClr val="tx1"/>
                </a:solidFill>
              </a:rPr>
              <a:t>Отличительные особенности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chemeClr val="tx1"/>
                </a:solidFill>
              </a:rPr>
              <a:t>Адресат программы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Возраст м количество обучающихся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Условия приема обучающихся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Сроки реализации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Форма обучения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Режим занятий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Формы проведения занятий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Цель и задачи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Учебный план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Содержание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Планируемые результаты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A61E529-36E3-4886-B053-9F4640D5AADD}"/>
              </a:ext>
            </a:extLst>
          </p:cNvPr>
          <p:cNvSpPr txBox="1">
            <a:spLocks/>
          </p:cNvSpPr>
          <p:nvPr/>
        </p:nvSpPr>
        <p:spPr>
          <a:xfrm>
            <a:off x="-562790" y="1915170"/>
            <a:ext cx="8152601" cy="4771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программы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EF56485-B551-42E4-89B6-B13E0DF00B66}"/>
              </a:ext>
            </a:extLst>
          </p:cNvPr>
          <p:cNvSpPr txBox="1">
            <a:spLocks/>
          </p:cNvSpPr>
          <p:nvPr/>
        </p:nvSpPr>
        <p:spPr>
          <a:xfrm>
            <a:off x="6068677" y="2492152"/>
            <a:ext cx="6191709" cy="4771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Организационно-педагогические условия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818C9EB-FD33-4C77-802A-FC9F9D1D04A9}"/>
              </a:ext>
            </a:extLst>
          </p:cNvPr>
          <p:cNvSpPr txBox="1">
            <a:spLocks/>
          </p:cNvSpPr>
          <p:nvPr/>
        </p:nvSpPr>
        <p:spPr>
          <a:xfrm>
            <a:off x="978406" y="187767"/>
            <a:ext cx="10180540" cy="59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Адаптация дополнительных общеобразовательных программ  для обучающихся с ОВЗ и детей-инвалидов</a:t>
            </a:r>
          </a:p>
        </p:txBody>
      </p:sp>
      <p:grpSp>
        <p:nvGrpSpPr>
          <p:cNvPr id="16" name="Группа 15"/>
          <p:cNvGrpSpPr>
            <a:grpSpLocks noChangeAspect="1"/>
          </p:cNvGrpSpPr>
          <p:nvPr/>
        </p:nvGrpSpPr>
        <p:grpSpPr>
          <a:xfrm>
            <a:off x="11347831" y="89780"/>
            <a:ext cx="693829" cy="693829"/>
            <a:chOff x="6444208" y="620688"/>
            <a:chExt cx="864096" cy="864096"/>
          </a:xfrm>
        </p:grpSpPr>
        <p:sp>
          <p:nvSpPr>
            <p:cNvPr id="22" name="Овал 21"/>
            <p:cNvSpPr/>
            <p:nvPr/>
          </p:nvSpPr>
          <p:spPr>
            <a:xfrm>
              <a:off x="6444208" y="620688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48000" cap="flat" cmpd="thickThin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pic>
          <p:nvPicPr>
            <p:cNvPr id="23" name="Рисунок 22" descr="logo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5042" y="656890"/>
              <a:ext cx="806152" cy="790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428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547950E4-D2BC-4398-AB74-654CAB81F17B}"/>
              </a:ext>
            </a:extLst>
          </p:cNvPr>
          <p:cNvSpPr txBox="1">
            <a:spLocks/>
          </p:cNvSpPr>
          <p:nvPr/>
        </p:nvSpPr>
        <p:spPr>
          <a:xfrm>
            <a:off x="405517" y="3541039"/>
            <a:ext cx="11623726" cy="115886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2F8E28EB-E471-4E6F-986A-0DA4EAA1EF16}"/>
              </a:ext>
            </a:extLst>
          </p:cNvPr>
          <p:cNvSpPr txBox="1">
            <a:spLocks/>
          </p:cNvSpPr>
          <p:nvPr/>
        </p:nvSpPr>
        <p:spPr>
          <a:xfrm>
            <a:off x="2011680" y="1167430"/>
            <a:ext cx="9964098" cy="20265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Ознакомиться с рекомендациями ПМПК, результатами психолого-педагогического обследования детей (медицинское, психологическое, при необходимости дефектологическое, логопедическое, социально-педагогическое обследование) и определить: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ru-RU" dirty="0">
                <a:solidFill>
                  <a:schemeClr val="tx1"/>
                </a:solidFill>
              </a:rPr>
              <a:t>Характер особых потребностей ребенка в целом;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ru-RU" dirty="0">
                <a:solidFill>
                  <a:schemeClr val="tx1"/>
                </a:solidFill>
              </a:rPr>
              <a:t>Зона актуального развития и зона ближайшего развития обучающегося;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ru-RU" dirty="0">
                <a:solidFill>
                  <a:schemeClr val="tx1"/>
                </a:solidFill>
              </a:rPr>
              <a:t>Индивидуальные потенциальные возможности.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11183794" y="102591"/>
            <a:ext cx="791984" cy="791984"/>
            <a:chOff x="6444208" y="620688"/>
            <a:chExt cx="864096" cy="864096"/>
          </a:xfrm>
        </p:grpSpPr>
        <p:sp>
          <p:nvSpPr>
            <p:cNvPr id="13" name="Овал 12"/>
            <p:cNvSpPr/>
            <p:nvPr/>
          </p:nvSpPr>
          <p:spPr>
            <a:xfrm>
              <a:off x="6444208" y="620688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48000" cap="flat" cmpd="thickThin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pic>
          <p:nvPicPr>
            <p:cNvPr id="14" name="Рисунок 13" descr="logo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5042" y="656890"/>
              <a:ext cx="806152" cy="790709"/>
            </a:xfrm>
            <a:prstGeom prst="rect">
              <a:avLst/>
            </a:prstGeom>
          </p:spPr>
        </p:pic>
      </p:grpSp>
      <p:sp>
        <p:nvSpPr>
          <p:cNvPr id="15" name="Объект 2">
            <a:extLst>
              <a:ext uri="{FF2B5EF4-FFF2-40B4-BE49-F238E27FC236}">
                <a16:creationId xmlns:a16="http://schemas.microsoft.com/office/drawing/2014/main" id="{ED811F89-27ED-4F16-94B2-821D6BA3CCB5}"/>
              </a:ext>
            </a:extLst>
          </p:cNvPr>
          <p:cNvSpPr txBox="1">
            <a:spLocks/>
          </p:cNvSpPr>
          <p:nvPr/>
        </p:nvSpPr>
        <p:spPr>
          <a:xfrm>
            <a:off x="903759" y="3349316"/>
            <a:ext cx="10627241" cy="335628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dirty="0">
                <a:solidFill>
                  <a:schemeClr val="tx1"/>
                </a:solidFill>
              </a:rPr>
              <a:t>Спроектировать /конкретизировать образовательные результаты / цель и задачи АДОП;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dirty="0">
                <a:solidFill>
                  <a:schemeClr val="tx1"/>
                </a:solidFill>
              </a:rPr>
              <a:t>Определить способы и методы отслеживания, инструменты фиксации и инструменты оценивания образовательных результатов;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dirty="0">
                <a:solidFill>
                  <a:schemeClr val="tx1"/>
                </a:solidFill>
              </a:rPr>
              <a:t>Определить формы предъявления и демонстрации образовательных результатов;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dirty="0">
                <a:solidFill>
                  <a:schemeClr val="tx1"/>
                </a:solidFill>
              </a:rPr>
              <a:t>Выбрать методы обучения и воспитания;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dirty="0">
                <a:solidFill>
                  <a:schemeClr val="tx1"/>
                </a:solidFill>
              </a:rPr>
              <a:t>Адаптировать учебный план АДОП / краткое содержание АДОП;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dirty="0">
                <a:solidFill>
                  <a:schemeClr val="tx1"/>
                </a:solidFill>
              </a:rPr>
              <a:t>Описать условия реализации АДОП: составить перечень материально-технического, информационного и кадрового обеспечение. 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dirty="0">
                <a:solidFill>
                  <a:schemeClr val="tx1"/>
                </a:solidFill>
              </a:rPr>
              <a:t>Составление списка литературы (для педагогов, для обучающихся, для родителей).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dirty="0">
                <a:solidFill>
                  <a:schemeClr val="tx1"/>
                </a:solidFill>
              </a:rPr>
              <a:t>Представление АДОП методическому объединению педагогов ДО и на утверждение руководителю образовательной организации.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dirty="0">
                <a:solidFill>
                  <a:schemeClr val="tx1"/>
                </a:solidFill>
              </a:rPr>
              <a:t>Согласование с родителями (законными представителями) обучающихся с ОВЗ и/или инвалидностью. 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DE89B4-6939-451B-9A7E-F73709F82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50" y="752983"/>
            <a:ext cx="11053240" cy="481681"/>
          </a:xfrm>
        </p:spPr>
        <p:txBody>
          <a:bodyPr>
            <a:noAutofit/>
          </a:bodyPr>
          <a:lstStyle/>
          <a:p>
            <a:r>
              <a:rPr lang="ru-RU" sz="20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действий педагога ДО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C818C9EB-FD33-4C77-802A-FC9F9D1D04A9}"/>
              </a:ext>
            </a:extLst>
          </p:cNvPr>
          <p:cNvSpPr txBox="1">
            <a:spLocks/>
          </p:cNvSpPr>
          <p:nvPr/>
        </p:nvSpPr>
        <p:spPr>
          <a:xfrm>
            <a:off x="978407" y="156682"/>
            <a:ext cx="10180540" cy="59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Адаптация дополнительных общеобразовательных программ  для обучающихся с ОВЗ и детей-инвалидов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45781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547950E4-D2BC-4398-AB74-654CAB81F17B}"/>
              </a:ext>
            </a:extLst>
          </p:cNvPr>
          <p:cNvSpPr txBox="1">
            <a:spLocks/>
          </p:cNvSpPr>
          <p:nvPr/>
        </p:nvSpPr>
        <p:spPr>
          <a:xfrm>
            <a:off x="405517" y="3541039"/>
            <a:ext cx="11623726" cy="115886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2F8E28EB-E471-4E6F-986A-0DA4EAA1EF16}"/>
              </a:ext>
            </a:extLst>
          </p:cNvPr>
          <p:cNvSpPr txBox="1">
            <a:spLocks/>
          </p:cNvSpPr>
          <p:nvPr/>
        </p:nvSpPr>
        <p:spPr>
          <a:xfrm>
            <a:off x="1194816" y="1246869"/>
            <a:ext cx="10290048" cy="34734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Ознакомиться с рекомендациями ПМПК, результатами психолого-педагогического обследования детей (медицинское, психологическое, при необходимости дефектологическое, логопедическое, социально-педагогическое обследование) и определить: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Характер особых потребностей ребенка в целом;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Зона актуального развития и зона ближайшего развития обучающегося;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Индивидуальные потенциальные возможности.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11183794" y="102591"/>
            <a:ext cx="791984" cy="791984"/>
            <a:chOff x="6444208" y="620688"/>
            <a:chExt cx="864096" cy="864096"/>
          </a:xfrm>
        </p:grpSpPr>
        <p:sp>
          <p:nvSpPr>
            <p:cNvPr id="13" name="Овал 12"/>
            <p:cNvSpPr/>
            <p:nvPr/>
          </p:nvSpPr>
          <p:spPr>
            <a:xfrm>
              <a:off x="6444208" y="620688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48000" cap="flat" cmpd="thickThin" algn="ctr">
              <a:solidFill>
                <a:srgbClr val="FF9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pic>
          <p:nvPicPr>
            <p:cNvPr id="14" name="Рисунок 13" descr="logo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5042" y="656890"/>
              <a:ext cx="806152" cy="790709"/>
            </a:xfrm>
            <a:prstGeom prst="rect">
              <a:avLst/>
            </a:prstGeom>
          </p:spPr>
        </p:pic>
      </p:grp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A6AB709-A474-4F92-8C5C-6F1AA8403F61}"/>
              </a:ext>
            </a:extLst>
          </p:cNvPr>
          <p:cNvSpPr txBox="1">
            <a:spLocks/>
          </p:cNvSpPr>
          <p:nvPr/>
        </p:nvSpPr>
        <p:spPr>
          <a:xfrm>
            <a:off x="978407" y="156682"/>
            <a:ext cx="10180540" cy="59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Адаптация дополнительных общеобразовательных программ  для обучающихся с ОВЗ и детей-инвалидов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108A9DB-9108-411F-B1F8-9E8228C5986E}"/>
              </a:ext>
            </a:extLst>
          </p:cNvPr>
          <p:cNvSpPr txBox="1">
            <a:spLocks/>
          </p:cNvSpPr>
          <p:nvPr/>
        </p:nvSpPr>
        <p:spPr>
          <a:xfrm>
            <a:off x="893733" y="5193792"/>
            <a:ext cx="11057198" cy="137180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</a:rPr>
              <a:t>ФГОС для обучающихся с ОВЗ //https://base.garant.ru/70862366/53f89421bbdaf741eb2d1ecc4ddb4c33/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</a:rPr>
              <a:t>ФГОС для обучающихся с УО //https://www.garant.ru/products/ipo/prime/doc/70760670/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D6F40D78-2C2E-4779-8F7E-27518C26D732}"/>
              </a:ext>
            </a:extLst>
          </p:cNvPr>
          <p:cNvSpPr txBox="1">
            <a:spLocks/>
          </p:cNvSpPr>
          <p:nvPr/>
        </p:nvSpPr>
        <p:spPr>
          <a:xfrm>
            <a:off x="1194816" y="4862848"/>
            <a:ext cx="3240258" cy="4771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полезная ссылка</a:t>
            </a:r>
          </a:p>
        </p:txBody>
      </p:sp>
    </p:spTree>
    <p:extLst>
      <p:ext uri="{BB962C8B-B14F-4D97-AF65-F5344CB8AC3E}">
        <p14:creationId xmlns:p14="http://schemas.microsoft.com/office/powerpoint/2010/main" val="371981272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4778</TotalTime>
  <Words>1967</Words>
  <Application>Microsoft Office PowerPoint</Application>
  <PresentationFormat>Широкоэкранный</PresentationFormat>
  <Paragraphs>296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Crop</vt:lpstr>
      <vt:lpstr>адаптация дополнительных общеобразовательных программ  для обучающихся с ОВЗ и детей-инвалидов</vt:lpstr>
      <vt:lpstr>Презентация PowerPoint</vt:lpstr>
      <vt:lpstr>Презентация PowerPoint</vt:lpstr>
      <vt:lpstr>Презентация PowerPoint</vt:lpstr>
      <vt:lpstr> Разработка программного обеспечения осуществляется на базе созданных условий:</vt:lpstr>
      <vt:lpstr>Вариативность образовательных маршрутов  обучающихся с ОВЗ и/или инвалидностью </vt:lpstr>
      <vt:lpstr>Презентация PowerPoint</vt:lpstr>
      <vt:lpstr>Алгоритм действий педагога 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Деятельность специалистов ППк совместно с педагогом ДО по адаптации ДОП для обучающихся с ОВЗ и/или инвалидностью</vt:lpstr>
      <vt:lpstr>Деятельность специалистов ППк совместно с педагогом ДО по адаптации ДОП для обучающихся с ОВЗ и/или инвалидностью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ДО-2</dc:creator>
  <cp:lastModifiedBy>Ирина Простакишина</cp:lastModifiedBy>
  <cp:revision>331</cp:revision>
  <cp:lastPrinted>2021-08-23T10:46:24Z</cp:lastPrinted>
  <dcterms:created xsi:type="dcterms:W3CDTF">2016-12-27T08:34:01Z</dcterms:created>
  <dcterms:modified xsi:type="dcterms:W3CDTF">2022-12-01T04:26:33Z</dcterms:modified>
</cp:coreProperties>
</file>